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7" r:id="rId2"/>
    <p:sldId id="258" r:id="rId3"/>
    <p:sldId id="260" r:id="rId4"/>
    <p:sldId id="261" r:id="rId5"/>
    <p:sldId id="262" r:id="rId6"/>
    <p:sldId id="263" r:id="rId7"/>
    <p:sldId id="264" r:id="rId8"/>
    <p:sldId id="265" r:id="rId9"/>
    <p:sldId id="266" r:id="rId10"/>
    <p:sldId id="268" r:id="rId11"/>
    <p:sldId id="270" r:id="rId12"/>
    <p:sldId id="269" r:id="rId13"/>
    <p:sldId id="267" r:id="rId14"/>
    <p:sldId id="271" r:id="rId15"/>
    <p:sldId id="272" r:id="rId16"/>
    <p:sldId id="273" r:id="rId17"/>
    <p:sldId id="274" r:id="rId18"/>
    <p:sldId id="275" r:id="rId19"/>
    <p:sldId id="276" r:id="rId20"/>
    <p:sldId id="277" r:id="rId21"/>
    <p:sldId id="280" r:id="rId22"/>
    <p:sldId id="281" r:id="rId23"/>
    <p:sldId id="282" r:id="rId24"/>
    <p:sldId id="283" r:id="rId25"/>
    <p:sldId id="284" r:id="rId26"/>
    <p:sldId id="285" r:id="rId27"/>
    <p:sldId id="286" r:id="rId28"/>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01"/>
    <a:srgbClr val="482A06"/>
    <a:srgbClr val="163F3A"/>
    <a:srgbClr val="3C9325"/>
    <a:srgbClr val="A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1" autoAdjust="0"/>
    <p:restoredTop sz="94670" autoAdjust="0"/>
  </p:normalViewPr>
  <p:slideViewPr>
    <p:cSldViewPr snapToObjects="1">
      <p:cViewPr varScale="1">
        <p:scale>
          <a:sx n="82" d="100"/>
          <a:sy n="82" d="100"/>
        </p:scale>
        <p:origin x="1478" y="62"/>
      </p:cViewPr>
      <p:guideLst>
        <p:guide orient="horz" pos="2160"/>
        <p:guide pos="2880"/>
      </p:guideLst>
    </p:cSldViewPr>
  </p:slideViewPr>
  <p:outlineViewPr>
    <p:cViewPr>
      <p:scale>
        <a:sx n="33" d="100"/>
        <a:sy n="33" d="100"/>
      </p:scale>
      <p:origin x="0" y="2714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066DA79-BE58-48E6-94AC-59E6E623A805}"/>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025E0045-C759-431F-9B46-51AE0784F0B3}"/>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727CF092-7D67-4D73-81BC-A058D264D1B3}" type="datetimeFigureOut">
              <a:rPr lang="en-US" altLang="en-US"/>
              <a:pPr>
                <a:defRPr/>
              </a:pPr>
              <a:t>2/18/2019</a:t>
            </a:fld>
            <a:endParaRPr lang="en-US" altLang="en-US" dirty="0"/>
          </a:p>
        </p:txBody>
      </p:sp>
      <p:sp>
        <p:nvSpPr>
          <p:cNvPr id="4" name="Slide Image Placeholder 3">
            <a:extLst>
              <a:ext uri="{FF2B5EF4-FFF2-40B4-BE49-F238E27FC236}">
                <a16:creationId xmlns:a16="http://schemas.microsoft.com/office/drawing/2014/main" id="{1FB3B63E-EDC1-4852-8706-6EE29388FA16}"/>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3DFD49F8-A460-41A5-8929-4B89F9A9DD08}"/>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endParaRPr lang="en-US" noProof="0"/>
          </a:p>
        </p:txBody>
      </p:sp>
      <p:sp>
        <p:nvSpPr>
          <p:cNvPr id="6" name="Footer Placeholder 5">
            <a:extLst>
              <a:ext uri="{FF2B5EF4-FFF2-40B4-BE49-F238E27FC236}">
                <a16:creationId xmlns:a16="http://schemas.microsoft.com/office/drawing/2014/main" id="{47E05977-A107-4B20-BA4E-CB405AFB4477}"/>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C72EB8AF-EF4F-427D-A1EF-68EE9F6E7171}"/>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49174D4F-497B-42BB-AADC-F4D3C35AD11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6A3AA205-57F2-4FF4-9B53-39BF4632AEE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9FD11651-6D18-40EF-853C-FF116AD7CAF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1268" name="Slide Number Placeholder 3">
            <a:extLst>
              <a:ext uri="{FF2B5EF4-FFF2-40B4-BE49-F238E27FC236}">
                <a16:creationId xmlns:a16="http://schemas.microsoft.com/office/drawing/2014/main" id="{97FD8646-427B-4DF1-B0A8-01A7B5E860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AA6B6EB0-D20F-4607-AEE1-849D2C18789A}" type="slidenum">
              <a:rPr lang="en-US" altLang="en-US"/>
              <a:pPr>
                <a:spcBef>
                  <a:spcPct val="0"/>
                </a:spcBef>
              </a:pPr>
              <a:t>1</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defTabSz="457200" rtl="0" fontAlgn="auto">
              <a:spcBef>
                <a:spcPct val="0"/>
              </a:spcBef>
              <a:spcAft>
                <a:spcPts val="0"/>
              </a:spcAft>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en-US"/>
          </a:p>
        </p:txBody>
      </p:sp>
    </p:spTree>
    <p:extLst>
      <p:ext uri="{BB962C8B-B14F-4D97-AF65-F5344CB8AC3E}">
        <p14:creationId xmlns:p14="http://schemas.microsoft.com/office/powerpoint/2010/main" val="885998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87374"/>
            <a:ext cx="8229600" cy="884238"/>
          </a:xfrm>
        </p:spPr>
        <p:txBody>
          <a:bodyPr/>
          <a:lstStyle>
            <a:lvl1pPr algn="ctr" defTabSz="457200" rtl="0" fontAlgn="auto">
              <a:spcBef>
                <a:spcPct val="0"/>
              </a:spcBef>
              <a:spcAft>
                <a:spcPts val="0"/>
              </a:spcAft>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2853944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ctr" defTabSz="457200" rtl="0" fontAlgn="auto">
              <a:spcBef>
                <a:spcPct val="0"/>
              </a:spcBef>
              <a:spcAft>
                <a:spcPts val="0"/>
              </a:spcAft>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Tree>
    <p:extLst>
      <p:ext uri="{BB962C8B-B14F-4D97-AF65-F5344CB8AC3E}">
        <p14:creationId xmlns:p14="http://schemas.microsoft.com/office/powerpoint/2010/main" val="3615341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3566584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defTabSz="457200" rtl="0" fontAlgn="base">
              <a:spcBef>
                <a:spcPct val="0"/>
              </a:spcBef>
              <a:spcAft>
                <a:spcPct val="0"/>
              </a:spcAft>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3229217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Date Placeholder 2">
            <a:extLst>
              <a:ext uri="{FF2B5EF4-FFF2-40B4-BE49-F238E27FC236}">
                <a16:creationId xmlns:a16="http://schemas.microsoft.com/office/drawing/2014/main" id="{9B0E81A3-ECA3-49C6-B369-EF9D802D8EDF}"/>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endParaRPr lang="en-US" altLang="en-US"/>
          </a:p>
        </p:txBody>
      </p:sp>
      <p:sp>
        <p:nvSpPr>
          <p:cNvPr id="4" name="Footer Placeholder 3">
            <a:extLst>
              <a:ext uri="{FF2B5EF4-FFF2-40B4-BE49-F238E27FC236}">
                <a16:creationId xmlns:a16="http://schemas.microsoft.com/office/drawing/2014/main" id="{331D0679-9E9E-4C32-9C5D-586BA54185AF}"/>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a:extLst>
              <a:ext uri="{FF2B5EF4-FFF2-40B4-BE49-F238E27FC236}">
                <a16:creationId xmlns:a16="http://schemas.microsoft.com/office/drawing/2014/main" id="{D08BB4E6-2169-4E52-9E90-50D177566CA3}"/>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156948E5-D71C-4DBE-B1BA-50D3A2472D4E}" type="slidenum">
              <a:rPr lang="en-US" altLang="en-US"/>
              <a:pPr>
                <a:defRPr/>
              </a:pPr>
              <a:t>‹#›</a:t>
            </a:fld>
            <a:endParaRPr lang="en-US" altLang="en-US"/>
          </a:p>
        </p:txBody>
      </p:sp>
    </p:spTree>
    <p:extLst>
      <p:ext uri="{BB962C8B-B14F-4D97-AF65-F5344CB8AC3E}">
        <p14:creationId xmlns:p14="http://schemas.microsoft.com/office/powerpoint/2010/main" val="3713950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76712D-E5AE-48F4-884B-B339829ED62D}"/>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endParaRPr lang="en-US" altLang="en-US"/>
          </a:p>
        </p:txBody>
      </p:sp>
      <p:sp>
        <p:nvSpPr>
          <p:cNvPr id="3" name="Footer Placeholder 2">
            <a:extLst>
              <a:ext uri="{FF2B5EF4-FFF2-40B4-BE49-F238E27FC236}">
                <a16:creationId xmlns:a16="http://schemas.microsoft.com/office/drawing/2014/main" id="{DB87B0AD-B95A-4F92-8629-412402CFE1C3}"/>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a:extLst>
              <a:ext uri="{FF2B5EF4-FFF2-40B4-BE49-F238E27FC236}">
                <a16:creationId xmlns:a16="http://schemas.microsoft.com/office/drawing/2014/main" id="{86D8DE4F-2330-4712-A406-6D8C1381824D}"/>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7BEF6478-D45B-4033-A1C1-2BED9A6D6465}" type="slidenum">
              <a:rPr lang="en-US" altLang="en-US"/>
              <a:pPr>
                <a:defRPr/>
              </a:pPr>
              <a:t>‹#›</a:t>
            </a:fld>
            <a:endParaRPr lang="en-US" altLang="en-US"/>
          </a:p>
        </p:txBody>
      </p:sp>
    </p:spTree>
    <p:extLst>
      <p:ext uri="{BB962C8B-B14F-4D97-AF65-F5344CB8AC3E}">
        <p14:creationId xmlns:p14="http://schemas.microsoft.com/office/powerpoint/2010/main" val="2588261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a:extLst>
              <a:ext uri="{FF2B5EF4-FFF2-40B4-BE49-F238E27FC236}">
                <a16:creationId xmlns:a16="http://schemas.microsoft.com/office/drawing/2014/main" id="{16CB6800-14C0-46E5-AED9-BFDEC57C7AF4}"/>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endParaRPr lang="en-US" altLang="en-US"/>
          </a:p>
        </p:txBody>
      </p:sp>
      <p:sp>
        <p:nvSpPr>
          <p:cNvPr id="6" name="Footer Placeholder 5">
            <a:extLst>
              <a:ext uri="{FF2B5EF4-FFF2-40B4-BE49-F238E27FC236}">
                <a16:creationId xmlns:a16="http://schemas.microsoft.com/office/drawing/2014/main" id="{E083BEFD-FD70-4A32-980C-ABFE9C40145D}"/>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A249C52C-7FC6-455F-B07B-EDE319B37CC3}"/>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8596486C-6C58-4267-BBD8-D60B7A018B81}" type="slidenum">
              <a:rPr lang="en-US" altLang="en-US"/>
              <a:pPr>
                <a:defRPr/>
              </a:pPr>
              <a:t>‹#›</a:t>
            </a:fld>
            <a:endParaRPr lang="en-US" altLang="en-US"/>
          </a:p>
        </p:txBody>
      </p:sp>
    </p:spTree>
    <p:extLst>
      <p:ext uri="{BB962C8B-B14F-4D97-AF65-F5344CB8AC3E}">
        <p14:creationId xmlns:p14="http://schemas.microsoft.com/office/powerpoint/2010/main" val="795299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a:extLst>
              <a:ext uri="{FF2B5EF4-FFF2-40B4-BE49-F238E27FC236}">
                <a16:creationId xmlns:a16="http://schemas.microsoft.com/office/drawing/2014/main" id="{E7C99F2D-05DC-45B1-82A7-AA11F0B32294}"/>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endParaRPr lang="en-US" altLang="en-US"/>
          </a:p>
        </p:txBody>
      </p:sp>
      <p:sp>
        <p:nvSpPr>
          <p:cNvPr id="6" name="Footer Placeholder 5">
            <a:extLst>
              <a:ext uri="{FF2B5EF4-FFF2-40B4-BE49-F238E27FC236}">
                <a16:creationId xmlns:a16="http://schemas.microsoft.com/office/drawing/2014/main" id="{26EAFD9B-FA17-4214-8E98-628800FA1BBF}"/>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936BB268-CFFF-4B18-970A-1BCACE649797}"/>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1BE1A1D2-2EC9-4FE7-8308-323123D2EC6A}" type="slidenum">
              <a:rPr lang="en-US" altLang="en-US"/>
              <a:pPr>
                <a:defRPr/>
              </a:pPr>
              <a:t>‹#›</a:t>
            </a:fld>
            <a:endParaRPr lang="en-US" altLang="en-US"/>
          </a:p>
        </p:txBody>
      </p:sp>
    </p:spTree>
    <p:extLst>
      <p:ext uri="{BB962C8B-B14F-4D97-AF65-F5344CB8AC3E}">
        <p14:creationId xmlns:p14="http://schemas.microsoft.com/office/powerpoint/2010/main" val="3193834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a:extLst>
              <a:ext uri="{FF2B5EF4-FFF2-40B4-BE49-F238E27FC236}">
                <a16:creationId xmlns:a16="http://schemas.microsoft.com/office/drawing/2014/main" id="{CC0E625C-3783-4375-9C71-CBCD5C1603BC}"/>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endParaRPr lang="en-US" altLang="en-US"/>
          </a:p>
        </p:txBody>
      </p:sp>
      <p:sp>
        <p:nvSpPr>
          <p:cNvPr id="5" name="Footer Placeholder 4">
            <a:extLst>
              <a:ext uri="{FF2B5EF4-FFF2-40B4-BE49-F238E27FC236}">
                <a16:creationId xmlns:a16="http://schemas.microsoft.com/office/drawing/2014/main" id="{C0C6B3DF-1A13-4973-BC82-602B02B4C6CB}"/>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11C813A1-8420-46E1-93F8-BA01D55E6A84}"/>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9B336BD1-6458-4D8A-A9D5-EB38DE96D736}" type="slidenum">
              <a:rPr lang="en-US" altLang="en-US"/>
              <a:pPr>
                <a:defRPr/>
              </a:pPr>
              <a:t>‹#›</a:t>
            </a:fld>
            <a:endParaRPr lang="en-US" altLang="en-US"/>
          </a:p>
        </p:txBody>
      </p:sp>
    </p:spTree>
    <p:extLst>
      <p:ext uri="{BB962C8B-B14F-4D97-AF65-F5344CB8AC3E}">
        <p14:creationId xmlns:p14="http://schemas.microsoft.com/office/powerpoint/2010/main" val="1680993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a:extLst>
              <a:ext uri="{FF2B5EF4-FFF2-40B4-BE49-F238E27FC236}">
                <a16:creationId xmlns:a16="http://schemas.microsoft.com/office/drawing/2014/main" id="{1D7002C5-9437-40E2-8DF2-546F59391E2A}"/>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endParaRPr lang="en-US" altLang="en-US"/>
          </a:p>
        </p:txBody>
      </p:sp>
      <p:sp>
        <p:nvSpPr>
          <p:cNvPr id="5" name="Footer Placeholder 4">
            <a:extLst>
              <a:ext uri="{FF2B5EF4-FFF2-40B4-BE49-F238E27FC236}">
                <a16:creationId xmlns:a16="http://schemas.microsoft.com/office/drawing/2014/main" id="{04464E97-ACF4-4F12-BAE3-38CB9E866DCE}"/>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E5BAB8DD-E708-4050-A7E8-06A8AE90A9B2}"/>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mtClean="0"/>
            </a:lvl1pPr>
          </a:lstStyle>
          <a:p>
            <a:pPr>
              <a:defRPr/>
            </a:pPr>
            <a:fld id="{2C62DE16-0E8C-4169-999D-BFFD60E9B03C}" type="slidenum">
              <a:rPr lang="en-US" altLang="en-US"/>
              <a:pPr>
                <a:defRPr/>
              </a:pPr>
              <a:t>‹#›</a:t>
            </a:fld>
            <a:endParaRPr lang="en-US" altLang="en-US"/>
          </a:p>
        </p:txBody>
      </p:sp>
    </p:spTree>
    <p:extLst>
      <p:ext uri="{BB962C8B-B14F-4D97-AF65-F5344CB8AC3E}">
        <p14:creationId xmlns:p14="http://schemas.microsoft.com/office/powerpoint/2010/main" val="365143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7E31DB-69C5-4C1B-80B4-2E671F83B255}"/>
              </a:ext>
            </a:extLst>
          </p:cNvPr>
          <p:cNvSpPr>
            <a:spLocks noGrp="1"/>
          </p:cNvSpPr>
          <p:nvPr>
            <p:ph type="title"/>
          </p:nvPr>
        </p:nvSpPr>
        <p:spPr>
          <a:xfrm>
            <a:off x="609600" y="609600"/>
            <a:ext cx="8001000" cy="1219200"/>
          </a:xfrm>
          <a:prstGeom prst="rect">
            <a:avLst/>
          </a:prstGeom>
        </p:spPr>
        <p:txBody>
          <a:bodyPr vert="horz" lIns="91440" tIns="45720" rIns="91440" bIns="45720" rtlCol="0" anchor="ctr">
            <a:noAutofit/>
          </a:bodyPr>
          <a:lstStyle/>
          <a:p>
            <a:endParaRPr lang="en-US" dirty="0"/>
          </a:p>
        </p:txBody>
      </p:sp>
      <p:sp>
        <p:nvSpPr>
          <p:cNvPr id="1027" name="Text Placeholder 2">
            <a:extLst>
              <a:ext uri="{FF2B5EF4-FFF2-40B4-BE49-F238E27FC236}">
                <a16:creationId xmlns:a16="http://schemas.microsoft.com/office/drawing/2014/main" id="{866CB172-F5A4-4D0E-A72E-9E19B6953058}"/>
              </a:ext>
            </a:extLst>
          </p:cNvPr>
          <p:cNvSpPr>
            <a:spLocks noGrp="1"/>
          </p:cNvSpPr>
          <p:nvPr>
            <p:ph type="body" idx="1"/>
          </p:nvPr>
        </p:nvSpPr>
        <p:spPr bwMode="auto">
          <a:xfrm>
            <a:off x="609600" y="2057400"/>
            <a:ext cx="8001000"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a:t>Click to edit Master text styles</a:t>
            </a:r>
          </a:p>
          <a:p>
            <a:pPr lvl="1"/>
            <a:r>
              <a:rPr lang="en-AU" altLang="en-US"/>
              <a:t>SecondClick to edit Master title style</a:t>
            </a:r>
            <a:endParaRPr lang="en-US" altLang="en-US"/>
          </a:p>
          <a:p>
            <a:pPr lvl="1"/>
            <a:r>
              <a:rPr lang="en-AU" altLang="en-US"/>
              <a:t> level</a:t>
            </a:r>
          </a:p>
          <a:p>
            <a:pPr lvl="2"/>
            <a:r>
              <a:rPr lang="en-AU" altLang="en-US"/>
              <a:t>Third level</a:t>
            </a:r>
          </a:p>
          <a:p>
            <a:pPr lvl="3"/>
            <a:r>
              <a:rPr lang="en-AU" altLang="en-US"/>
              <a:t>Fourth level</a:t>
            </a:r>
          </a:p>
          <a:p>
            <a:pPr lvl="4"/>
            <a:r>
              <a:rPr lang="en-AU" altLang="en-US"/>
              <a:t>Fifth level</a:t>
            </a:r>
            <a:endParaRPr lang="en-US" altLang="en-US"/>
          </a:p>
        </p:txBody>
      </p:sp>
    </p:spTree>
  </p:cSld>
  <p:clrMap bg1="lt1" tx1="dk1" bg2="lt2" tx2="dk2" accent1="accent1" accent2="accent2" accent3="accent3" accent4="accent4" accent5="accent5" accent6="accent6" hlink="hlink" folHlink="folHlink"/>
  <p:sldLayoutIdLst>
    <p:sldLayoutId id="2147483955" r:id="rId1"/>
    <p:sldLayoutId id="2147483956" r:id="rId2"/>
    <p:sldLayoutId id="2147483957" r:id="rId3"/>
    <p:sldLayoutId id="2147483958" r:id="rId4"/>
    <p:sldLayoutId id="2147483959" r:id="rId5"/>
    <p:sldLayoutId id="2147483960" r:id="rId6"/>
    <p:sldLayoutId id="2147483961" r:id="rId7"/>
    <p:sldLayoutId id="2147483962" r:id="rId8"/>
    <p:sldLayoutId id="2147483963" r:id="rId9"/>
    <p:sldLayoutId id="2147483964" r:id="rId10"/>
    <p:sldLayoutId id="2147483965" r:id="rId11"/>
  </p:sldLayoutIdLst>
  <p:hf sldNum="0" hdr="0" ftr="0" dt="0"/>
  <p:txStyles>
    <p:titleStyle>
      <a:lvl1pPr algn="ctr" defTabSz="457200" rtl="0" eaLnBrk="0" fontAlgn="base" hangingPunct="0">
        <a:spcBef>
          <a:spcPct val="0"/>
        </a:spcBef>
        <a:spcAft>
          <a:spcPct val="0"/>
        </a:spcAft>
        <a:defRPr sz="4000" kern="1200" cap="all">
          <a:solidFill>
            <a:schemeClr val="tx1"/>
          </a:solidFill>
          <a:latin typeface="Arial"/>
          <a:ea typeface="MS PGothic" panose="020B0600070205080204" pitchFamily="34" charset="-128"/>
          <a:cs typeface="Arial"/>
        </a:defRPr>
      </a:lvl1pPr>
      <a:lvl2pPr algn="ctr" defTabSz="457200" rtl="0" eaLnBrk="0" fontAlgn="base" hangingPunct="0">
        <a:spcBef>
          <a:spcPct val="0"/>
        </a:spcBef>
        <a:spcAft>
          <a:spcPct val="0"/>
        </a:spcAft>
        <a:defRPr sz="4000">
          <a:solidFill>
            <a:schemeClr val="tx1"/>
          </a:solidFill>
          <a:latin typeface="Arial" pitchFamily="34" charset="0"/>
          <a:ea typeface="MS PGothic" panose="020B0600070205080204" pitchFamily="34" charset="-128"/>
          <a:cs typeface="Arial" charset="0"/>
        </a:defRPr>
      </a:lvl2pPr>
      <a:lvl3pPr algn="ctr" defTabSz="457200" rtl="0" eaLnBrk="0" fontAlgn="base" hangingPunct="0">
        <a:spcBef>
          <a:spcPct val="0"/>
        </a:spcBef>
        <a:spcAft>
          <a:spcPct val="0"/>
        </a:spcAft>
        <a:defRPr sz="4000">
          <a:solidFill>
            <a:schemeClr val="tx1"/>
          </a:solidFill>
          <a:latin typeface="Arial" pitchFamily="34" charset="0"/>
          <a:ea typeface="MS PGothic" panose="020B0600070205080204" pitchFamily="34" charset="-128"/>
          <a:cs typeface="Arial" charset="0"/>
        </a:defRPr>
      </a:lvl3pPr>
      <a:lvl4pPr algn="ctr" defTabSz="457200" rtl="0" eaLnBrk="0" fontAlgn="base" hangingPunct="0">
        <a:spcBef>
          <a:spcPct val="0"/>
        </a:spcBef>
        <a:spcAft>
          <a:spcPct val="0"/>
        </a:spcAft>
        <a:defRPr sz="4000">
          <a:solidFill>
            <a:schemeClr val="tx1"/>
          </a:solidFill>
          <a:latin typeface="Arial" pitchFamily="34" charset="0"/>
          <a:ea typeface="MS PGothic" panose="020B0600070205080204" pitchFamily="34" charset="-128"/>
          <a:cs typeface="Arial" charset="0"/>
        </a:defRPr>
      </a:lvl4pPr>
      <a:lvl5pPr algn="ctr" defTabSz="457200" rtl="0" eaLnBrk="0" fontAlgn="base" hangingPunct="0">
        <a:spcBef>
          <a:spcPct val="0"/>
        </a:spcBef>
        <a:spcAft>
          <a:spcPct val="0"/>
        </a:spcAft>
        <a:defRPr sz="4000">
          <a:solidFill>
            <a:schemeClr val="tx1"/>
          </a:solidFill>
          <a:latin typeface="Arial" pitchFamily="34" charset="0"/>
          <a:ea typeface="MS PGothic" panose="020B0600070205080204" pitchFamily="34" charset="-128"/>
          <a:cs typeface="Arial" charset="0"/>
        </a:defRPr>
      </a:lvl5pPr>
      <a:lvl6pPr marL="457200" algn="ctr" defTabSz="457200" rtl="0" fontAlgn="base">
        <a:spcBef>
          <a:spcPct val="0"/>
        </a:spcBef>
        <a:spcAft>
          <a:spcPct val="0"/>
        </a:spcAft>
        <a:defRPr sz="4000">
          <a:solidFill>
            <a:schemeClr val="tx1"/>
          </a:solidFill>
          <a:latin typeface="Arial" pitchFamily="34" charset="0"/>
          <a:ea typeface="ＭＳ Ｐゴシック" pitchFamily="1" charset="-128"/>
        </a:defRPr>
      </a:lvl6pPr>
      <a:lvl7pPr marL="914400" algn="ctr" defTabSz="457200" rtl="0" fontAlgn="base">
        <a:spcBef>
          <a:spcPct val="0"/>
        </a:spcBef>
        <a:spcAft>
          <a:spcPct val="0"/>
        </a:spcAft>
        <a:defRPr sz="4000">
          <a:solidFill>
            <a:schemeClr val="tx1"/>
          </a:solidFill>
          <a:latin typeface="Arial" pitchFamily="34" charset="0"/>
          <a:ea typeface="ＭＳ Ｐゴシック" pitchFamily="1" charset="-128"/>
        </a:defRPr>
      </a:lvl7pPr>
      <a:lvl8pPr marL="1371600" algn="ctr" defTabSz="457200" rtl="0" fontAlgn="base">
        <a:spcBef>
          <a:spcPct val="0"/>
        </a:spcBef>
        <a:spcAft>
          <a:spcPct val="0"/>
        </a:spcAft>
        <a:defRPr sz="4000">
          <a:solidFill>
            <a:schemeClr val="tx1"/>
          </a:solidFill>
          <a:latin typeface="Arial" pitchFamily="34" charset="0"/>
          <a:ea typeface="ＭＳ Ｐゴシック" pitchFamily="1" charset="-128"/>
        </a:defRPr>
      </a:lvl8pPr>
      <a:lvl9pPr marL="1828800" algn="ctr" defTabSz="457200" rtl="0" fontAlgn="base">
        <a:spcBef>
          <a:spcPct val="0"/>
        </a:spcBef>
        <a:spcAft>
          <a:spcPct val="0"/>
        </a:spcAft>
        <a:defRPr sz="4000">
          <a:solidFill>
            <a:schemeClr val="tx1"/>
          </a:solidFill>
          <a:latin typeface="Arial" pitchFamily="34" charset="0"/>
          <a:ea typeface="ＭＳ Ｐゴシック" pitchFamily="1"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Arial"/>
          <a:ea typeface="MS PGothic" panose="020B0600070205080204" pitchFamily="34" charset="-128"/>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Arial"/>
          <a:ea typeface="MS PGothic" panose="020B0600070205080204" pitchFamily="34" charset="-128"/>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a:ea typeface="MS PGothic" panose="020B0600070205080204" pitchFamily="34" charset="-128"/>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S PGothic" panose="020B0600070205080204" pitchFamily="34" charset="-128"/>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S PGothic" panose="020B0600070205080204"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wmf"/></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0.wmf"/></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71FA8E94-4C85-4F8F-B815-6A569065690E}"/>
              </a:ext>
            </a:extLst>
          </p:cNvPr>
          <p:cNvSpPr txBox="1">
            <a:spLocks noGrp="1"/>
          </p:cNvSpPr>
          <p:nvPr>
            <p:ph type="title"/>
          </p:nvPr>
        </p:nvSpPr>
        <p:spPr bwMode="auto">
          <a:xfrm>
            <a:off x="467544" y="2348880"/>
            <a:ext cx="8332788" cy="1455737"/>
          </a:xfrm>
          <a:ln>
            <a:miter lim="800000"/>
            <a:headEnd/>
            <a:tailEnd/>
          </a:ln>
        </p:spPr>
        <p:txBody>
          <a:bodyPr/>
          <a:lstStyle/>
          <a:p>
            <a:pPr marL="342900" indent="-342900" eaLnBrk="1" hangingPunct="1">
              <a:buClr>
                <a:srgbClr val="0D0D0D"/>
              </a:buClr>
              <a:buSzPct val="100000"/>
              <a:defRPr/>
            </a:pPr>
            <a:r>
              <a:rPr lang="en-AU" sz="4800" dirty="0">
                <a:solidFill>
                  <a:srgbClr val="002060"/>
                </a:solidFill>
              </a:rPr>
              <a:t>Lecture 6</a:t>
            </a:r>
            <a:endParaRPr lang="en-AU" sz="3200"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a:extLst>
              <a:ext uri="{FF2B5EF4-FFF2-40B4-BE49-F238E27FC236}">
                <a16:creationId xmlns:a16="http://schemas.microsoft.com/office/drawing/2014/main" id="{F2E9F266-752B-4A96-B68F-892F7E2AADA0}"/>
              </a:ext>
            </a:extLst>
          </p:cNvPr>
          <p:cNvSpPr>
            <a:spLocks noGrp="1" noChangeArrowheads="1"/>
          </p:cNvSpPr>
          <p:nvPr>
            <p:ph type="title" idx="4294967295"/>
          </p:nvPr>
        </p:nvSpPr>
        <p:spPr bwMode="auto">
          <a:xfrm>
            <a:off x="467544" y="679450"/>
            <a:ext cx="7315200" cy="838200"/>
          </a:xfrm>
          <a:ln>
            <a:miter lim="800000"/>
            <a:headEnd/>
            <a:tailEnd/>
          </a:ln>
        </p:spPr>
        <p:txBody>
          <a:bodyPr>
            <a:normAutofit fontScale="90000"/>
          </a:bodyPr>
          <a:lstStyle/>
          <a:p>
            <a:pPr fontAlgn="auto">
              <a:spcAft>
                <a:spcPts val="0"/>
              </a:spcAft>
              <a:defRPr/>
            </a:pPr>
            <a:r>
              <a:rPr lang="en-AU" dirty="0">
                <a:solidFill>
                  <a:schemeClr val="bg2">
                    <a:lumMod val="50000"/>
                  </a:schemeClr>
                </a:solidFill>
                <a:ea typeface="+mj-ea"/>
              </a:rPr>
              <a:t>Relevance of Exchange Rate Risk</a:t>
            </a:r>
          </a:p>
        </p:txBody>
      </p:sp>
      <p:sp>
        <p:nvSpPr>
          <p:cNvPr id="12291" name="Rectangle 3">
            <a:extLst>
              <a:ext uri="{FF2B5EF4-FFF2-40B4-BE49-F238E27FC236}">
                <a16:creationId xmlns:a16="http://schemas.microsoft.com/office/drawing/2014/main" id="{C41DA339-1B7B-42C3-9890-A9F74A81F38C}"/>
              </a:ext>
            </a:extLst>
          </p:cNvPr>
          <p:cNvSpPr>
            <a:spLocks noGrp="1" noChangeArrowheads="1"/>
          </p:cNvSpPr>
          <p:nvPr>
            <p:ph type="body" idx="4294967295"/>
          </p:nvPr>
        </p:nvSpPr>
        <p:spPr>
          <a:xfrm>
            <a:off x="721094" y="2060848"/>
            <a:ext cx="7315200" cy="4038600"/>
          </a:xfrm>
        </p:spPr>
        <p:txBody>
          <a:bodyPr/>
          <a:lstStyle/>
          <a:p>
            <a:pPr algn="just">
              <a:spcAft>
                <a:spcPts val="1800"/>
              </a:spcAft>
              <a:buFont typeface="Wingdings" panose="05000000000000000000" pitchFamily="2" charset="2"/>
              <a:buChar char="§"/>
            </a:pPr>
            <a:r>
              <a:rPr lang="en-AU" altLang="en-US" sz="2400" dirty="0">
                <a:latin typeface="Arial" panose="020B0604020202020204" pitchFamily="34" charset="0"/>
                <a:cs typeface="Arial" panose="020B0604020202020204" pitchFamily="34" charset="0"/>
              </a:rPr>
              <a:t>Exchange rates are extremely volatile.</a:t>
            </a:r>
          </a:p>
          <a:p>
            <a:pPr>
              <a:buFont typeface="Wingdings" panose="05000000000000000000" pitchFamily="2" charset="2"/>
              <a:buChar char="§"/>
            </a:pPr>
            <a:r>
              <a:rPr lang="en-AU" altLang="en-US" sz="2400" dirty="0">
                <a:latin typeface="Arial" panose="020B0604020202020204" pitchFamily="34" charset="0"/>
                <a:cs typeface="Arial" panose="020B0604020202020204" pitchFamily="34" charset="0"/>
              </a:rPr>
              <a:t>The Australian dollar value of an MNC’s future payables or receivables in a foreign currency can change substantially in response to exchange rate movements.</a:t>
            </a:r>
            <a:br>
              <a:rPr lang="en-AU" altLang="en-US" sz="2400" dirty="0">
                <a:latin typeface="Arial" panose="020B0604020202020204" pitchFamily="34" charset="0"/>
                <a:cs typeface="Arial" panose="020B0604020202020204" pitchFamily="34" charset="0"/>
              </a:rPr>
            </a:br>
            <a:endParaRPr lang="en-AU" altLang="en-US" sz="2400" dirty="0">
              <a:latin typeface="Arial" panose="020B0604020202020204" pitchFamily="34"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a:extLst>
              <a:ext uri="{FF2B5EF4-FFF2-40B4-BE49-F238E27FC236}">
                <a16:creationId xmlns:a16="http://schemas.microsoft.com/office/drawing/2014/main" id="{A41BBED8-B9D5-4BA4-ABB8-13D711CB1B2C}"/>
              </a:ext>
            </a:extLst>
          </p:cNvPr>
          <p:cNvSpPr>
            <a:spLocks noGrp="1" noChangeArrowheads="1"/>
          </p:cNvSpPr>
          <p:nvPr>
            <p:ph type="body" idx="4294967295"/>
          </p:nvPr>
        </p:nvSpPr>
        <p:spPr>
          <a:xfrm>
            <a:off x="874440" y="1371600"/>
            <a:ext cx="7126560" cy="4876800"/>
          </a:xfrm>
        </p:spPr>
        <p:txBody>
          <a:bodyPr/>
          <a:lstStyle/>
          <a:p>
            <a:pPr marL="0" indent="0" algn="just">
              <a:buFont typeface="Arial" panose="020B0604020202020204" pitchFamily="34" charset="0"/>
              <a:buNone/>
            </a:pPr>
            <a:r>
              <a:rPr lang="en-AU" altLang="en-US" sz="2600" b="1" dirty="0">
                <a:solidFill>
                  <a:srgbClr val="0070C0"/>
                </a:solidFill>
                <a:latin typeface="Arial" panose="020B0604020202020204" pitchFamily="34" charset="0"/>
                <a:cs typeface="Arial" panose="020B0604020202020204" pitchFamily="34" charset="0"/>
              </a:rPr>
              <a:t>The Investor Hedge Argument:</a:t>
            </a:r>
            <a:r>
              <a:rPr lang="en-AU" altLang="en-US" sz="2600" dirty="0">
                <a:latin typeface="Arial" panose="020B0604020202020204" pitchFamily="34" charset="0"/>
                <a:cs typeface="Arial" panose="020B0604020202020204" pitchFamily="34" charset="0"/>
              </a:rPr>
              <a:t> exchange rate risk is irrelevant because investors can hedge exchange rate risk on their own</a:t>
            </a:r>
          </a:p>
          <a:p>
            <a:pPr marL="0" indent="0" algn="just">
              <a:buFont typeface="Arial" panose="020B0604020202020204" pitchFamily="34" charset="0"/>
              <a:buNone/>
            </a:pPr>
            <a:r>
              <a:rPr lang="en-AU" altLang="en-US" sz="2600" b="1" dirty="0">
                <a:solidFill>
                  <a:srgbClr val="0070C0"/>
                </a:solidFill>
                <a:latin typeface="Arial" panose="020B0604020202020204" pitchFamily="34" charset="0"/>
                <a:cs typeface="Arial" panose="020B0604020202020204" pitchFamily="34" charset="0"/>
              </a:rPr>
              <a:t>Currency Diversification Argument: </a:t>
            </a:r>
            <a:r>
              <a:rPr lang="en-AU" altLang="en-US" sz="2600" dirty="0">
                <a:latin typeface="Arial" panose="020B0604020202020204" pitchFamily="34" charset="0"/>
                <a:cs typeface="Arial" panose="020B0604020202020204" pitchFamily="34" charset="0"/>
              </a:rPr>
              <a:t>if Australia-based MNC is well diversified across numerous currencies, its value will not be affected by exchange rate risk</a:t>
            </a:r>
          </a:p>
          <a:p>
            <a:pPr marL="0" indent="0" algn="just">
              <a:buFont typeface="Arial" panose="020B0604020202020204" pitchFamily="34" charset="0"/>
              <a:buNone/>
            </a:pPr>
            <a:r>
              <a:rPr lang="en-AU" altLang="en-US" sz="2600" b="1" dirty="0">
                <a:solidFill>
                  <a:srgbClr val="0070C0"/>
                </a:solidFill>
                <a:latin typeface="Arial" panose="020B0604020202020204" pitchFamily="34" charset="0"/>
                <a:cs typeface="Arial" panose="020B0604020202020204" pitchFamily="34" charset="0"/>
              </a:rPr>
              <a:t>Stakeholder Diversification Argument:</a:t>
            </a:r>
            <a:r>
              <a:rPr lang="en-AU" altLang="en-US" sz="2600" dirty="0">
                <a:latin typeface="Arial" panose="020B0604020202020204" pitchFamily="34" charset="0"/>
                <a:cs typeface="Arial" panose="020B0604020202020204" pitchFamily="34" charset="0"/>
              </a:rPr>
              <a:t> if stakeholders are well diversified, they will be somewhat insulated against losses due to MNC exchange rate risk</a:t>
            </a:r>
          </a:p>
        </p:txBody>
      </p:sp>
      <p:sp>
        <p:nvSpPr>
          <p:cNvPr id="4" name="Rectangle 2">
            <a:extLst>
              <a:ext uri="{FF2B5EF4-FFF2-40B4-BE49-F238E27FC236}">
                <a16:creationId xmlns:a16="http://schemas.microsoft.com/office/drawing/2014/main" id="{AC56D60F-E34A-4A85-BC37-6977774524E3}"/>
              </a:ext>
            </a:extLst>
          </p:cNvPr>
          <p:cNvSpPr txBox="1">
            <a:spLocks noChangeArrowheads="1"/>
          </p:cNvSpPr>
          <p:nvPr/>
        </p:nvSpPr>
        <p:spPr bwMode="auto">
          <a:xfrm>
            <a:off x="579748" y="340179"/>
            <a:ext cx="8136904" cy="504825"/>
          </a:xfrm>
          <a:prstGeom prst="rect">
            <a:avLst/>
          </a:prstGeom>
          <a:ln>
            <a:miter lim="800000"/>
            <a:headEnd/>
            <a:tailEnd/>
          </a:ln>
        </p:spPr>
        <p:txBody>
          <a:bodyPr vert="horz" lIns="91440" tIns="45720" rIns="91440" bIns="45720" rtlCol="0" anchor="ctr">
            <a:noAutofit/>
          </a:bodyPr>
          <a:lstStyle>
            <a:lvl1pPr algn="ctr" defTabSz="457200" rtl="0" eaLnBrk="0" fontAlgn="base" hangingPunct="0">
              <a:spcBef>
                <a:spcPct val="0"/>
              </a:spcBef>
              <a:spcAft>
                <a:spcPct val="0"/>
              </a:spcAft>
              <a:defRPr sz="4000" kern="1200" cap="all">
                <a:solidFill>
                  <a:schemeClr val="tx1"/>
                </a:solidFill>
                <a:latin typeface="Arial"/>
                <a:ea typeface="MS PGothic" panose="020B0600070205080204" pitchFamily="34" charset="-128"/>
                <a:cs typeface="Arial"/>
              </a:defRPr>
            </a:lvl1pPr>
            <a:lvl2pPr algn="ctr" defTabSz="457200" rtl="0" eaLnBrk="0" fontAlgn="base" hangingPunct="0">
              <a:spcBef>
                <a:spcPct val="0"/>
              </a:spcBef>
              <a:spcAft>
                <a:spcPct val="0"/>
              </a:spcAft>
              <a:defRPr sz="4000">
                <a:solidFill>
                  <a:schemeClr val="tx1"/>
                </a:solidFill>
                <a:latin typeface="Arial" pitchFamily="34" charset="0"/>
                <a:ea typeface="MS PGothic" panose="020B0600070205080204" pitchFamily="34" charset="-128"/>
                <a:cs typeface="Arial" charset="0"/>
              </a:defRPr>
            </a:lvl2pPr>
            <a:lvl3pPr algn="ctr" defTabSz="457200" rtl="0" eaLnBrk="0" fontAlgn="base" hangingPunct="0">
              <a:spcBef>
                <a:spcPct val="0"/>
              </a:spcBef>
              <a:spcAft>
                <a:spcPct val="0"/>
              </a:spcAft>
              <a:defRPr sz="4000">
                <a:solidFill>
                  <a:schemeClr val="tx1"/>
                </a:solidFill>
                <a:latin typeface="Arial" pitchFamily="34" charset="0"/>
                <a:ea typeface="MS PGothic" panose="020B0600070205080204" pitchFamily="34" charset="-128"/>
                <a:cs typeface="Arial" charset="0"/>
              </a:defRPr>
            </a:lvl3pPr>
            <a:lvl4pPr algn="ctr" defTabSz="457200" rtl="0" eaLnBrk="0" fontAlgn="base" hangingPunct="0">
              <a:spcBef>
                <a:spcPct val="0"/>
              </a:spcBef>
              <a:spcAft>
                <a:spcPct val="0"/>
              </a:spcAft>
              <a:defRPr sz="4000">
                <a:solidFill>
                  <a:schemeClr val="tx1"/>
                </a:solidFill>
                <a:latin typeface="Arial" pitchFamily="34" charset="0"/>
                <a:ea typeface="MS PGothic" panose="020B0600070205080204" pitchFamily="34" charset="-128"/>
                <a:cs typeface="Arial" charset="0"/>
              </a:defRPr>
            </a:lvl4pPr>
            <a:lvl5pPr algn="ctr" defTabSz="457200" rtl="0" eaLnBrk="0" fontAlgn="base" hangingPunct="0">
              <a:spcBef>
                <a:spcPct val="0"/>
              </a:spcBef>
              <a:spcAft>
                <a:spcPct val="0"/>
              </a:spcAft>
              <a:defRPr sz="4000">
                <a:solidFill>
                  <a:schemeClr val="tx1"/>
                </a:solidFill>
                <a:latin typeface="Arial" pitchFamily="34" charset="0"/>
                <a:ea typeface="MS PGothic" panose="020B0600070205080204" pitchFamily="34" charset="-128"/>
                <a:cs typeface="Arial" charset="0"/>
              </a:defRPr>
            </a:lvl5pPr>
            <a:lvl6pPr marL="457200" algn="ctr" defTabSz="457200" rtl="0" fontAlgn="base">
              <a:spcBef>
                <a:spcPct val="0"/>
              </a:spcBef>
              <a:spcAft>
                <a:spcPct val="0"/>
              </a:spcAft>
              <a:defRPr sz="4000">
                <a:solidFill>
                  <a:schemeClr val="tx1"/>
                </a:solidFill>
                <a:latin typeface="Arial" pitchFamily="34" charset="0"/>
                <a:ea typeface="ＭＳ Ｐゴシック" pitchFamily="1" charset="-128"/>
              </a:defRPr>
            </a:lvl6pPr>
            <a:lvl7pPr marL="914400" algn="ctr" defTabSz="457200" rtl="0" fontAlgn="base">
              <a:spcBef>
                <a:spcPct val="0"/>
              </a:spcBef>
              <a:spcAft>
                <a:spcPct val="0"/>
              </a:spcAft>
              <a:defRPr sz="4000">
                <a:solidFill>
                  <a:schemeClr val="tx1"/>
                </a:solidFill>
                <a:latin typeface="Arial" pitchFamily="34" charset="0"/>
                <a:ea typeface="ＭＳ Ｐゴシック" pitchFamily="1" charset="-128"/>
              </a:defRPr>
            </a:lvl7pPr>
            <a:lvl8pPr marL="1371600" algn="ctr" defTabSz="457200" rtl="0" fontAlgn="base">
              <a:spcBef>
                <a:spcPct val="0"/>
              </a:spcBef>
              <a:spcAft>
                <a:spcPct val="0"/>
              </a:spcAft>
              <a:defRPr sz="4000">
                <a:solidFill>
                  <a:schemeClr val="tx1"/>
                </a:solidFill>
                <a:latin typeface="Arial" pitchFamily="34" charset="0"/>
                <a:ea typeface="ＭＳ Ｐゴシック" pitchFamily="1" charset="-128"/>
              </a:defRPr>
            </a:lvl8pPr>
            <a:lvl9pPr marL="1828800" algn="ctr" defTabSz="457200" rtl="0" fontAlgn="base">
              <a:spcBef>
                <a:spcPct val="0"/>
              </a:spcBef>
              <a:spcAft>
                <a:spcPct val="0"/>
              </a:spcAft>
              <a:defRPr sz="4000">
                <a:solidFill>
                  <a:schemeClr val="tx1"/>
                </a:solidFill>
                <a:latin typeface="Arial" pitchFamily="34" charset="0"/>
                <a:ea typeface="ＭＳ Ｐゴシック" pitchFamily="1" charset="-128"/>
              </a:defRPr>
            </a:lvl9pPr>
          </a:lstStyle>
          <a:p>
            <a:pPr fontAlgn="auto">
              <a:spcAft>
                <a:spcPts val="0"/>
              </a:spcAft>
              <a:defRPr/>
            </a:pPr>
            <a:r>
              <a:rPr lang="en-AU" sz="3200">
                <a:solidFill>
                  <a:schemeClr val="bg2">
                    <a:lumMod val="50000"/>
                  </a:schemeClr>
                </a:solidFill>
                <a:ea typeface="+mj-ea"/>
              </a:rPr>
              <a:t>Relevance of Exchange Rate Risk</a:t>
            </a:r>
            <a:endParaRPr lang="en-AU" sz="3200" dirty="0">
              <a:solidFill>
                <a:schemeClr val="bg2">
                  <a:lumMod val="50000"/>
                </a:schemeClr>
              </a:solidFill>
              <a:ea typeface="+mj-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a:extLst>
              <a:ext uri="{FF2B5EF4-FFF2-40B4-BE49-F238E27FC236}">
                <a16:creationId xmlns:a16="http://schemas.microsoft.com/office/drawing/2014/main" id="{A0857F22-61EC-4F4A-9903-CFD32B44D09F}"/>
              </a:ext>
            </a:extLst>
          </p:cNvPr>
          <p:cNvSpPr>
            <a:spLocks noGrp="1" noChangeArrowheads="1"/>
          </p:cNvSpPr>
          <p:nvPr>
            <p:ph type="title" idx="4294967295"/>
          </p:nvPr>
        </p:nvSpPr>
        <p:spPr bwMode="auto">
          <a:xfrm>
            <a:off x="579748" y="340179"/>
            <a:ext cx="8136904" cy="504825"/>
          </a:xfrm>
          <a:ln>
            <a:miter lim="800000"/>
            <a:headEnd/>
            <a:tailEnd/>
          </a:ln>
        </p:spPr>
        <p:txBody>
          <a:bodyPr>
            <a:noAutofit/>
          </a:bodyPr>
          <a:lstStyle/>
          <a:p>
            <a:pPr fontAlgn="auto">
              <a:spcAft>
                <a:spcPts val="0"/>
              </a:spcAft>
              <a:defRPr/>
            </a:pPr>
            <a:r>
              <a:rPr lang="en-AU" sz="3200" dirty="0">
                <a:solidFill>
                  <a:schemeClr val="bg2">
                    <a:lumMod val="50000"/>
                  </a:schemeClr>
                </a:solidFill>
                <a:ea typeface="+mj-ea"/>
              </a:rPr>
              <a:t>Relevance of Exchange Rate Risk</a:t>
            </a:r>
          </a:p>
        </p:txBody>
      </p:sp>
      <p:sp>
        <p:nvSpPr>
          <p:cNvPr id="8196" name="Rectangle 3">
            <a:extLst>
              <a:ext uri="{FF2B5EF4-FFF2-40B4-BE49-F238E27FC236}">
                <a16:creationId xmlns:a16="http://schemas.microsoft.com/office/drawing/2014/main" id="{705B2C45-B109-4C05-906C-815806C65ACA}"/>
              </a:ext>
            </a:extLst>
          </p:cNvPr>
          <p:cNvSpPr>
            <a:spLocks noGrp="1" noChangeArrowheads="1"/>
          </p:cNvSpPr>
          <p:nvPr>
            <p:ph type="body" idx="4294967295"/>
          </p:nvPr>
        </p:nvSpPr>
        <p:spPr>
          <a:xfrm>
            <a:off x="609600" y="1341438"/>
            <a:ext cx="8077200" cy="4678362"/>
          </a:xfrm>
          <a:ln>
            <a:miter lim="800000"/>
            <a:headEnd/>
            <a:tailEnd/>
          </a:ln>
        </p:spPr>
        <p:txBody>
          <a:bodyPr>
            <a:normAutofit lnSpcReduction="10000"/>
          </a:bodyPr>
          <a:lstStyle/>
          <a:p>
            <a:pPr marL="0" indent="0">
              <a:spcAft>
                <a:spcPts val="1800"/>
              </a:spcAft>
              <a:buFont typeface="Arial" panose="020B0604020202020204" pitchFamily="34" charset="0"/>
              <a:buNone/>
              <a:defRPr/>
            </a:pPr>
            <a:r>
              <a:rPr lang="en-AU" sz="2600" b="1" dirty="0">
                <a:solidFill>
                  <a:srgbClr val="6585B9"/>
                </a:solidFill>
              </a:rPr>
              <a:t>Response from MNCs</a:t>
            </a:r>
          </a:p>
          <a:p>
            <a:pPr algn="just">
              <a:spcAft>
                <a:spcPts val="1800"/>
              </a:spcAft>
              <a:buFont typeface="Wingdings" panose="05000000000000000000" pitchFamily="2" charset="2"/>
              <a:buChar char="§"/>
              <a:defRPr/>
            </a:pPr>
            <a:r>
              <a:rPr lang="en-AU" sz="2400" dirty="0"/>
              <a:t>Many MNCs attempt to stabilise their earnings with hedging strategies because they believe exchange rate risk is relevant.</a:t>
            </a:r>
          </a:p>
          <a:p>
            <a:pPr algn="just">
              <a:defRPr/>
            </a:pPr>
            <a:r>
              <a:rPr lang="en-AU" sz="2200" i="1" dirty="0"/>
              <a:t>Since BP has global operations, fluctuations in foreign currency exchange rates can have a significant effect on the group’s reported results.</a:t>
            </a:r>
            <a:endParaRPr lang="en-AU" sz="2200" dirty="0"/>
          </a:p>
          <a:p>
            <a:pPr marL="457200" indent="0" algn="r">
              <a:buFont typeface="Wingdings" pitchFamily="2" charset="2"/>
              <a:buNone/>
              <a:defRPr/>
            </a:pPr>
            <a:r>
              <a:rPr lang="en-AU" sz="2200" i="1" dirty="0"/>
              <a:t>					— BP</a:t>
            </a:r>
          </a:p>
          <a:p>
            <a:pPr algn="just">
              <a:defRPr/>
            </a:pPr>
            <a:r>
              <a:rPr lang="en-AU" sz="2200" i="1" dirty="0"/>
              <a:t>Increased volatility in foreign exchange rates … may have an adverse impact on our business results and financial condition. 	</a:t>
            </a:r>
          </a:p>
          <a:p>
            <a:pPr marL="457200" indent="0" algn="r">
              <a:buFont typeface="Wingdings" pitchFamily="2" charset="2"/>
              <a:buNone/>
              <a:defRPr/>
            </a:pPr>
            <a:r>
              <a:rPr lang="en-AU" sz="2200" i="1" dirty="0"/>
              <a:t>				—PepsiCo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3">
            <a:extLst>
              <a:ext uri="{FF2B5EF4-FFF2-40B4-BE49-F238E27FC236}">
                <a16:creationId xmlns:a16="http://schemas.microsoft.com/office/drawing/2014/main" id="{1055F6C3-6B58-475B-9E67-E170958276EB}"/>
              </a:ext>
            </a:extLst>
          </p:cNvPr>
          <p:cNvSpPr>
            <a:spLocks noGrp="1" noChangeArrowheads="1"/>
          </p:cNvSpPr>
          <p:nvPr>
            <p:ph type="body" idx="4294967295"/>
          </p:nvPr>
        </p:nvSpPr>
        <p:spPr>
          <a:xfrm>
            <a:off x="685800" y="1700808"/>
            <a:ext cx="7315200" cy="3633192"/>
          </a:xfrm>
          <a:ln>
            <a:miter lim="800000"/>
            <a:headEnd/>
            <a:tailEnd/>
          </a:ln>
        </p:spPr>
        <p:txBody>
          <a:bodyPr/>
          <a:lstStyle/>
          <a:p>
            <a:pPr marL="0" indent="0">
              <a:buFont typeface="Arial" panose="020B0604020202020204" pitchFamily="34" charset="0"/>
              <a:buNone/>
              <a:defRPr/>
            </a:pPr>
            <a:endParaRPr lang="en-AU" sz="2600" b="1" dirty="0">
              <a:solidFill>
                <a:srgbClr val="6585B9"/>
              </a:solidFill>
            </a:endParaRPr>
          </a:p>
          <a:p>
            <a:pPr>
              <a:buFont typeface="Wingdings" panose="05000000000000000000" pitchFamily="2" charset="2"/>
              <a:buChar char="§"/>
              <a:defRPr/>
            </a:pPr>
            <a:r>
              <a:rPr lang="en-AU" sz="2400" dirty="0">
                <a:solidFill>
                  <a:schemeClr val="tx2">
                    <a:lumMod val="60000"/>
                    <a:lumOff val="40000"/>
                  </a:schemeClr>
                </a:solidFill>
              </a:rPr>
              <a:t>Forms of Exchange Rate Exposure</a:t>
            </a:r>
          </a:p>
          <a:p>
            <a:pPr lvl="1">
              <a:buFont typeface="Wingdings" panose="05000000000000000000" pitchFamily="2" charset="2"/>
              <a:buChar char="§"/>
              <a:defRPr/>
            </a:pPr>
            <a:r>
              <a:rPr lang="en-AU" sz="2200" dirty="0"/>
              <a:t>Transaction exposure</a:t>
            </a:r>
          </a:p>
          <a:p>
            <a:pPr lvl="1">
              <a:buFont typeface="Wingdings" panose="05000000000000000000" pitchFamily="2" charset="2"/>
              <a:buChar char="§"/>
              <a:defRPr/>
            </a:pPr>
            <a:r>
              <a:rPr lang="en-AU" sz="2200" dirty="0"/>
              <a:t>Economic exposure</a:t>
            </a:r>
          </a:p>
          <a:p>
            <a:pPr lvl="1">
              <a:buFont typeface="Wingdings" panose="05000000000000000000" pitchFamily="2" charset="2"/>
              <a:buChar char="§"/>
              <a:defRPr/>
            </a:pPr>
            <a:r>
              <a:rPr lang="en-AU" sz="2200" dirty="0"/>
              <a:t>Translation exposure</a:t>
            </a:r>
          </a:p>
        </p:txBody>
      </p:sp>
      <p:sp>
        <p:nvSpPr>
          <p:cNvPr id="4" name="Rectangle 2">
            <a:extLst>
              <a:ext uri="{FF2B5EF4-FFF2-40B4-BE49-F238E27FC236}">
                <a16:creationId xmlns:a16="http://schemas.microsoft.com/office/drawing/2014/main" id="{775303D4-252B-45E5-9DE6-B16AB207E331}"/>
              </a:ext>
            </a:extLst>
          </p:cNvPr>
          <p:cNvSpPr txBox="1">
            <a:spLocks noChangeArrowheads="1"/>
          </p:cNvSpPr>
          <p:nvPr/>
        </p:nvSpPr>
        <p:spPr bwMode="auto">
          <a:xfrm>
            <a:off x="567172" y="790575"/>
            <a:ext cx="8136904" cy="504825"/>
          </a:xfrm>
          <a:prstGeom prst="rect">
            <a:avLst/>
          </a:prstGeom>
          <a:ln>
            <a:miter lim="800000"/>
            <a:headEnd/>
            <a:tailEnd/>
          </a:ln>
        </p:spPr>
        <p:txBody>
          <a:bodyPr vert="horz" lIns="91440" tIns="45720" rIns="91440" bIns="45720" rtlCol="0" anchor="ctr">
            <a:noAutofit/>
          </a:bodyPr>
          <a:lstStyle>
            <a:lvl1pPr algn="ctr" defTabSz="457200" rtl="0" eaLnBrk="0" fontAlgn="base" hangingPunct="0">
              <a:spcBef>
                <a:spcPct val="0"/>
              </a:spcBef>
              <a:spcAft>
                <a:spcPct val="0"/>
              </a:spcAft>
              <a:defRPr sz="4000" kern="1200" cap="all">
                <a:solidFill>
                  <a:schemeClr val="tx1"/>
                </a:solidFill>
                <a:latin typeface="Arial"/>
                <a:ea typeface="MS PGothic" panose="020B0600070205080204" pitchFamily="34" charset="-128"/>
                <a:cs typeface="Arial"/>
              </a:defRPr>
            </a:lvl1pPr>
            <a:lvl2pPr algn="ctr" defTabSz="457200" rtl="0" eaLnBrk="0" fontAlgn="base" hangingPunct="0">
              <a:spcBef>
                <a:spcPct val="0"/>
              </a:spcBef>
              <a:spcAft>
                <a:spcPct val="0"/>
              </a:spcAft>
              <a:defRPr sz="4000">
                <a:solidFill>
                  <a:schemeClr val="tx1"/>
                </a:solidFill>
                <a:latin typeface="Arial" pitchFamily="34" charset="0"/>
                <a:ea typeface="MS PGothic" panose="020B0600070205080204" pitchFamily="34" charset="-128"/>
                <a:cs typeface="Arial" charset="0"/>
              </a:defRPr>
            </a:lvl2pPr>
            <a:lvl3pPr algn="ctr" defTabSz="457200" rtl="0" eaLnBrk="0" fontAlgn="base" hangingPunct="0">
              <a:spcBef>
                <a:spcPct val="0"/>
              </a:spcBef>
              <a:spcAft>
                <a:spcPct val="0"/>
              </a:spcAft>
              <a:defRPr sz="4000">
                <a:solidFill>
                  <a:schemeClr val="tx1"/>
                </a:solidFill>
                <a:latin typeface="Arial" pitchFamily="34" charset="0"/>
                <a:ea typeface="MS PGothic" panose="020B0600070205080204" pitchFamily="34" charset="-128"/>
                <a:cs typeface="Arial" charset="0"/>
              </a:defRPr>
            </a:lvl3pPr>
            <a:lvl4pPr algn="ctr" defTabSz="457200" rtl="0" eaLnBrk="0" fontAlgn="base" hangingPunct="0">
              <a:spcBef>
                <a:spcPct val="0"/>
              </a:spcBef>
              <a:spcAft>
                <a:spcPct val="0"/>
              </a:spcAft>
              <a:defRPr sz="4000">
                <a:solidFill>
                  <a:schemeClr val="tx1"/>
                </a:solidFill>
                <a:latin typeface="Arial" pitchFamily="34" charset="0"/>
                <a:ea typeface="MS PGothic" panose="020B0600070205080204" pitchFamily="34" charset="-128"/>
                <a:cs typeface="Arial" charset="0"/>
              </a:defRPr>
            </a:lvl4pPr>
            <a:lvl5pPr algn="ctr" defTabSz="457200" rtl="0" eaLnBrk="0" fontAlgn="base" hangingPunct="0">
              <a:spcBef>
                <a:spcPct val="0"/>
              </a:spcBef>
              <a:spcAft>
                <a:spcPct val="0"/>
              </a:spcAft>
              <a:defRPr sz="4000">
                <a:solidFill>
                  <a:schemeClr val="tx1"/>
                </a:solidFill>
                <a:latin typeface="Arial" pitchFamily="34" charset="0"/>
                <a:ea typeface="MS PGothic" panose="020B0600070205080204" pitchFamily="34" charset="-128"/>
                <a:cs typeface="Arial" charset="0"/>
              </a:defRPr>
            </a:lvl5pPr>
            <a:lvl6pPr marL="457200" algn="ctr" defTabSz="457200" rtl="0" fontAlgn="base">
              <a:spcBef>
                <a:spcPct val="0"/>
              </a:spcBef>
              <a:spcAft>
                <a:spcPct val="0"/>
              </a:spcAft>
              <a:defRPr sz="4000">
                <a:solidFill>
                  <a:schemeClr val="tx1"/>
                </a:solidFill>
                <a:latin typeface="Arial" pitchFamily="34" charset="0"/>
                <a:ea typeface="ＭＳ Ｐゴシック" pitchFamily="1" charset="-128"/>
              </a:defRPr>
            </a:lvl6pPr>
            <a:lvl7pPr marL="914400" algn="ctr" defTabSz="457200" rtl="0" fontAlgn="base">
              <a:spcBef>
                <a:spcPct val="0"/>
              </a:spcBef>
              <a:spcAft>
                <a:spcPct val="0"/>
              </a:spcAft>
              <a:defRPr sz="4000">
                <a:solidFill>
                  <a:schemeClr val="tx1"/>
                </a:solidFill>
                <a:latin typeface="Arial" pitchFamily="34" charset="0"/>
                <a:ea typeface="ＭＳ Ｐゴシック" pitchFamily="1" charset="-128"/>
              </a:defRPr>
            </a:lvl7pPr>
            <a:lvl8pPr marL="1371600" algn="ctr" defTabSz="457200" rtl="0" fontAlgn="base">
              <a:spcBef>
                <a:spcPct val="0"/>
              </a:spcBef>
              <a:spcAft>
                <a:spcPct val="0"/>
              </a:spcAft>
              <a:defRPr sz="4000">
                <a:solidFill>
                  <a:schemeClr val="tx1"/>
                </a:solidFill>
                <a:latin typeface="Arial" pitchFamily="34" charset="0"/>
                <a:ea typeface="ＭＳ Ｐゴシック" pitchFamily="1" charset="-128"/>
              </a:defRPr>
            </a:lvl8pPr>
            <a:lvl9pPr marL="1828800" algn="ctr" defTabSz="457200" rtl="0" fontAlgn="base">
              <a:spcBef>
                <a:spcPct val="0"/>
              </a:spcBef>
              <a:spcAft>
                <a:spcPct val="0"/>
              </a:spcAft>
              <a:defRPr sz="4000">
                <a:solidFill>
                  <a:schemeClr val="tx1"/>
                </a:solidFill>
                <a:latin typeface="Arial" pitchFamily="34" charset="0"/>
                <a:ea typeface="ＭＳ Ｐゴシック" pitchFamily="1" charset="-128"/>
              </a:defRPr>
            </a:lvl9pPr>
          </a:lstStyle>
          <a:p>
            <a:pPr fontAlgn="auto">
              <a:spcAft>
                <a:spcPts val="0"/>
              </a:spcAft>
              <a:defRPr/>
            </a:pPr>
            <a:r>
              <a:rPr lang="en-AU" sz="3200">
                <a:solidFill>
                  <a:schemeClr val="bg2">
                    <a:lumMod val="50000"/>
                  </a:schemeClr>
                </a:solidFill>
                <a:ea typeface="+mj-ea"/>
              </a:rPr>
              <a:t>Relevance of Exchange Rate Risk</a:t>
            </a:r>
            <a:endParaRPr lang="en-AU" sz="3200" dirty="0">
              <a:solidFill>
                <a:schemeClr val="bg2">
                  <a:lumMod val="50000"/>
                </a:schemeClr>
              </a:solidFill>
              <a:ea typeface="+mj-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a:extLst>
              <a:ext uri="{FF2B5EF4-FFF2-40B4-BE49-F238E27FC236}">
                <a16:creationId xmlns:a16="http://schemas.microsoft.com/office/drawing/2014/main" id="{6E04E15D-260C-45F0-94C9-9E548DBE4BBA}"/>
              </a:ext>
            </a:extLst>
          </p:cNvPr>
          <p:cNvSpPr>
            <a:spLocks noGrp="1" noChangeArrowheads="1"/>
          </p:cNvSpPr>
          <p:nvPr>
            <p:ph type="title" idx="4294967295"/>
          </p:nvPr>
        </p:nvSpPr>
        <p:spPr bwMode="auto">
          <a:xfrm>
            <a:off x="320675" y="333375"/>
            <a:ext cx="8045450" cy="504825"/>
          </a:xfrm>
          <a:ln>
            <a:miter lim="800000"/>
            <a:headEnd/>
            <a:tailEnd/>
          </a:ln>
        </p:spPr>
        <p:txBody>
          <a:bodyPr>
            <a:normAutofit fontScale="90000"/>
          </a:bodyPr>
          <a:lstStyle/>
          <a:p>
            <a:pPr fontAlgn="auto">
              <a:spcAft>
                <a:spcPts val="0"/>
              </a:spcAft>
              <a:defRPr/>
            </a:pPr>
            <a:r>
              <a:rPr lang="en-AU" dirty="0">
                <a:solidFill>
                  <a:schemeClr val="bg2">
                    <a:lumMod val="50000"/>
                  </a:schemeClr>
                </a:solidFill>
                <a:ea typeface="+mj-ea"/>
              </a:rPr>
              <a:t>Transaction Exposure</a:t>
            </a:r>
          </a:p>
        </p:txBody>
      </p:sp>
      <p:sp>
        <p:nvSpPr>
          <p:cNvPr id="1029" name="Rectangle 3">
            <a:extLst>
              <a:ext uri="{FF2B5EF4-FFF2-40B4-BE49-F238E27FC236}">
                <a16:creationId xmlns:a16="http://schemas.microsoft.com/office/drawing/2014/main" id="{2A7E151A-D0CE-4B30-9DD4-EFA1BBE54301}"/>
              </a:ext>
            </a:extLst>
          </p:cNvPr>
          <p:cNvSpPr>
            <a:spLocks noGrp="1" noChangeArrowheads="1"/>
          </p:cNvSpPr>
          <p:nvPr>
            <p:ph type="body" idx="4294967295"/>
          </p:nvPr>
        </p:nvSpPr>
        <p:spPr>
          <a:xfrm>
            <a:off x="515938" y="996950"/>
            <a:ext cx="7850187" cy="4876800"/>
          </a:xfrm>
          <a:ln>
            <a:miter lim="800000"/>
            <a:headEnd/>
            <a:tailEnd/>
          </a:ln>
        </p:spPr>
        <p:txBody>
          <a:bodyPr/>
          <a:lstStyle/>
          <a:p>
            <a:pPr marL="0" indent="0" algn="just">
              <a:buFont typeface="Arial" panose="020B0604020202020204" pitchFamily="34" charset="0"/>
              <a:buNone/>
              <a:defRPr/>
            </a:pPr>
            <a:r>
              <a:rPr lang="en-AU" sz="2600" b="1" dirty="0"/>
              <a:t>Definition</a:t>
            </a:r>
            <a:r>
              <a:rPr lang="en-AU" sz="2600" dirty="0"/>
              <a:t>: sensitivity of the firm’s contractual transactions in foreign currencies to exchange rate movements.</a:t>
            </a:r>
          </a:p>
          <a:p>
            <a:pPr marL="0" indent="0" algn="just">
              <a:buFont typeface="Arial" panose="020B0604020202020204" pitchFamily="34" charset="0"/>
              <a:buNone/>
              <a:defRPr/>
            </a:pPr>
            <a:r>
              <a:rPr lang="en-AU" sz="2600" dirty="0"/>
              <a:t>Assessing transaction exposure:</a:t>
            </a:r>
          </a:p>
          <a:p>
            <a:pPr marL="57150" indent="0" algn="just">
              <a:buFont typeface="Arial" panose="020B0604020202020204" pitchFamily="34" charset="0"/>
              <a:buNone/>
              <a:defRPr/>
            </a:pPr>
            <a:r>
              <a:rPr lang="en-AU" sz="2600" b="1" dirty="0">
                <a:solidFill>
                  <a:srgbClr val="0070C0"/>
                </a:solidFill>
              </a:rPr>
              <a:t>Estimating net cash flows in each currency </a:t>
            </a:r>
            <a:endParaRPr lang="en-AU" sz="2600" dirty="0">
              <a:solidFill>
                <a:srgbClr val="0070C0"/>
              </a:solidFill>
            </a:endParaRPr>
          </a:p>
          <a:p>
            <a:pPr marL="57150" indent="0" algn="just">
              <a:buFont typeface="Arial" panose="020B0604020202020204" pitchFamily="34" charset="0"/>
              <a:buNone/>
              <a:defRPr/>
            </a:pPr>
            <a:r>
              <a:rPr lang="en-AU" sz="2600" b="1" dirty="0">
                <a:solidFill>
                  <a:srgbClr val="0070C0"/>
                </a:solidFill>
              </a:rPr>
              <a:t>Exposure of an MNC’s portfolio</a:t>
            </a:r>
          </a:p>
          <a:p>
            <a:pPr marL="457200" lvl="1" indent="0" algn="just">
              <a:buFont typeface="Arial" panose="020B0604020202020204" pitchFamily="34" charset="0"/>
              <a:buNone/>
              <a:defRPr/>
            </a:pPr>
            <a:r>
              <a:rPr lang="en-AU" sz="2400" dirty="0"/>
              <a:t>Measure potential impact of the </a:t>
            </a:r>
            <a:r>
              <a:rPr lang="en-AU" sz="2600" b="1" dirty="0">
                <a:solidFill>
                  <a:srgbClr val="0070C0"/>
                </a:solidFill>
              </a:rPr>
              <a:t>currency exposure</a:t>
            </a:r>
          </a:p>
        </p:txBody>
      </p:sp>
      <p:graphicFrame>
        <p:nvGraphicFramePr>
          <p:cNvPr id="16388" name="Object 4">
            <a:extLst>
              <a:ext uri="{FF2B5EF4-FFF2-40B4-BE49-F238E27FC236}">
                <a16:creationId xmlns:a16="http://schemas.microsoft.com/office/drawing/2014/main" id="{ADE10D61-1CA8-4E83-9FE7-2A81120F51D6}"/>
              </a:ext>
            </a:extLst>
          </p:cNvPr>
          <p:cNvGraphicFramePr>
            <a:graphicFrameLocks noChangeAspect="1"/>
          </p:cNvGraphicFramePr>
          <p:nvPr/>
        </p:nvGraphicFramePr>
        <p:xfrm>
          <a:off x="1981200" y="4495800"/>
          <a:ext cx="6451600" cy="1377950"/>
        </p:xfrm>
        <a:graphic>
          <a:graphicData uri="http://schemas.openxmlformats.org/presentationml/2006/ole">
            <mc:AlternateContent xmlns:mc="http://schemas.openxmlformats.org/markup-compatibility/2006">
              <mc:Choice xmlns:v="urn:schemas-microsoft-com:vml" Requires="v">
                <p:oleObj spid="_x0000_s16424" name="Equation" r:id="rId3" imgW="4635500" imgH="990600" progId="Equation.3">
                  <p:embed/>
                </p:oleObj>
              </mc:Choice>
              <mc:Fallback>
                <p:oleObj name="Equation" r:id="rId3" imgW="4635500" imgH="9906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4495800"/>
                        <a:ext cx="6451600"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a:extLst>
              <a:ext uri="{FF2B5EF4-FFF2-40B4-BE49-F238E27FC236}">
                <a16:creationId xmlns:a16="http://schemas.microsoft.com/office/drawing/2014/main" id="{F8B15556-6986-46B6-98E6-CF81DC28032D}"/>
              </a:ext>
            </a:extLst>
          </p:cNvPr>
          <p:cNvSpPr>
            <a:spLocks noGrp="1" noChangeArrowheads="1"/>
          </p:cNvSpPr>
          <p:nvPr>
            <p:ph type="title" idx="4294967295"/>
          </p:nvPr>
        </p:nvSpPr>
        <p:spPr bwMode="auto">
          <a:xfrm>
            <a:off x="179388" y="260350"/>
            <a:ext cx="8763000" cy="838200"/>
          </a:xfrm>
          <a:ln>
            <a:miter lim="800000"/>
            <a:headEnd/>
            <a:tailEnd/>
          </a:ln>
        </p:spPr>
        <p:txBody>
          <a:bodyPr/>
          <a:lstStyle/>
          <a:p>
            <a:pPr fontAlgn="auto">
              <a:spcAft>
                <a:spcPts val="0"/>
              </a:spcAft>
              <a:defRPr/>
            </a:pPr>
            <a:r>
              <a:rPr lang="en-AU" sz="2400" dirty="0">
                <a:solidFill>
                  <a:schemeClr val="bg2">
                    <a:lumMod val="50000"/>
                  </a:schemeClr>
                </a:solidFill>
                <a:ea typeface="+mj-ea"/>
              </a:rPr>
              <a:t>Consolidated Net Cash Flow Assessment of Lorna Jane Co.</a:t>
            </a:r>
          </a:p>
        </p:txBody>
      </p:sp>
      <p:grpSp>
        <p:nvGrpSpPr>
          <p:cNvPr id="2" name="Group 6">
            <a:extLst>
              <a:ext uri="{FF2B5EF4-FFF2-40B4-BE49-F238E27FC236}">
                <a16:creationId xmlns:a16="http://schemas.microsoft.com/office/drawing/2014/main" id="{46AB7870-2CA4-4289-9E25-02DBF1C4D943}"/>
              </a:ext>
            </a:extLst>
          </p:cNvPr>
          <p:cNvGrpSpPr>
            <a:grpSpLocks noChangeAspect="1"/>
          </p:cNvGrpSpPr>
          <p:nvPr/>
        </p:nvGrpSpPr>
        <p:grpSpPr bwMode="auto">
          <a:xfrm>
            <a:off x="179388" y="2368550"/>
            <a:ext cx="8848725" cy="1878013"/>
            <a:chOff x="113" y="1492"/>
            <a:chExt cx="5574" cy="1183"/>
          </a:xfrm>
        </p:grpSpPr>
        <p:sp>
          <p:nvSpPr>
            <p:cNvPr id="3" name="AutoShape 5">
              <a:extLst>
                <a:ext uri="{FF2B5EF4-FFF2-40B4-BE49-F238E27FC236}">
                  <a16:creationId xmlns:a16="http://schemas.microsoft.com/office/drawing/2014/main" id="{F6FF8FEC-37AA-41CA-BF17-A18662B3D508}"/>
                </a:ext>
              </a:extLst>
            </p:cNvPr>
            <p:cNvSpPr>
              <a:spLocks noChangeAspect="1" noChangeArrowheads="1" noTextEdit="1"/>
            </p:cNvSpPr>
            <p:nvPr/>
          </p:nvSpPr>
          <p:spPr bwMode="auto">
            <a:xfrm>
              <a:off x="113" y="1492"/>
              <a:ext cx="5574" cy="1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7415" name="Picture 7">
              <a:extLst>
                <a:ext uri="{FF2B5EF4-FFF2-40B4-BE49-F238E27FC236}">
                  <a16:creationId xmlns:a16="http://schemas.microsoft.com/office/drawing/2014/main" id="{ABF5AB68-E580-49E0-B093-9433367384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 y="1492"/>
              <a:ext cx="5580" cy="1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a:extLst>
              <a:ext uri="{FF2B5EF4-FFF2-40B4-BE49-F238E27FC236}">
                <a16:creationId xmlns:a16="http://schemas.microsoft.com/office/drawing/2014/main" id="{F91B4A1F-F55D-4A2C-B47F-9ACFBD9EF761}"/>
              </a:ext>
            </a:extLst>
          </p:cNvPr>
          <p:cNvSpPr>
            <a:spLocks noGrp="1" noChangeArrowheads="1"/>
          </p:cNvSpPr>
          <p:nvPr>
            <p:ph type="title" idx="4294967295"/>
          </p:nvPr>
        </p:nvSpPr>
        <p:spPr bwMode="auto">
          <a:xfrm>
            <a:off x="179388" y="260350"/>
            <a:ext cx="8763000" cy="838200"/>
          </a:xfrm>
          <a:ln>
            <a:miter lim="800000"/>
            <a:headEnd/>
            <a:tailEnd/>
          </a:ln>
        </p:spPr>
        <p:txBody>
          <a:bodyPr/>
          <a:lstStyle/>
          <a:p>
            <a:pPr fontAlgn="auto">
              <a:spcAft>
                <a:spcPts val="0"/>
              </a:spcAft>
              <a:defRPr/>
            </a:pPr>
            <a:r>
              <a:rPr lang="en-AU" sz="2400" dirty="0">
                <a:solidFill>
                  <a:schemeClr val="bg2">
                    <a:lumMod val="50000"/>
                  </a:schemeClr>
                </a:solidFill>
                <a:ea typeface="+mj-ea"/>
              </a:rPr>
              <a:t>Estimating the Range of Net Inflows or Outflows for LORNA Jane Co.</a:t>
            </a:r>
          </a:p>
        </p:txBody>
      </p:sp>
      <p:grpSp>
        <p:nvGrpSpPr>
          <p:cNvPr id="2" name="Group 6">
            <a:extLst>
              <a:ext uri="{FF2B5EF4-FFF2-40B4-BE49-F238E27FC236}">
                <a16:creationId xmlns:a16="http://schemas.microsoft.com/office/drawing/2014/main" id="{B4223526-0523-49A3-B9D0-3F249D45341C}"/>
              </a:ext>
            </a:extLst>
          </p:cNvPr>
          <p:cNvGrpSpPr>
            <a:grpSpLocks noChangeAspect="1"/>
          </p:cNvGrpSpPr>
          <p:nvPr/>
        </p:nvGrpSpPr>
        <p:grpSpPr bwMode="auto">
          <a:xfrm>
            <a:off x="153020" y="2042748"/>
            <a:ext cx="8899175" cy="2068562"/>
            <a:chOff x="216" y="1492"/>
            <a:chExt cx="5511" cy="1281"/>
          </a:xfrm>
        </p:grpSpPr>
        <p:sp>
          <p:nvSpPr>
            <p:cNvPr id="3" name="AutoShape 5">
              <a:extLst>
                <a:ext uri="{FF2B5EF4-FFF2-40B4-BE49-F238E27FC236}">
                  <a16:creationId xmlns:a16="http://schemas.microsoft.com/office/drawing/2014/main" id="{B4EBC26A-9B54-478B-BAC1-34D2993A2824}"/>
                </a:ext>
              </a:extLst>
            </p:cNvPr>
            <p:cNvSpPr>
              <a:spLocks noChangeAspect="1" noChangeArrowheads="1" noTextEdit="1"/>
            </p:cNvSpPr>
            <p:nvPr/>
          </p:nvSpPr>
          <p:spPr bwMode="auto">
            <a:xfrm>
              <a:off x="216" y="1492"/>
              <a:ext cx="5511" cy="1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8439" name="Picture 7">
              <a:extLst>
                <a:ext uri="{FF2B5EF4-FFF2-40B4-BE49-F238E27FC236}">
                  <a16:creationId xmlns:a16="http://schemas.microsoft.com/office/drawing/2014/main" id="{52071511-853E-4032-8C5C-46177223A6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 y="1492"/>
              <a:ext cx="5517" cy="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a:extLst>
              <a:ext uri="{FF2B5EF4-FFF2-40B4-BE49-F238E27FC236}">
                <a16:creationId xmlns:a16="http://schemas.microsoft.com/office/drawing/2014/main" id="{897B557E-A9FB-4F04-B60A-A80E1FBD276F}"/>
              </a:ext>
            </a:extLst>
          </p:cNvPr>
          <p:cNvSpPr>
            <a:spLocks noGrp="1" noChangeArrowheads="1"/>
          </p:cNvSpPr>
          <p:nvPr>
            <p:ph type="title" idx="4294967295"/>
          </p:nvPr>
        </p:nvSpPr>
        <p:spPr bwMode="auto">
          <a:xfrm>
            <a:off x="685800" y="188913"/>
            <a:ext cx="7315200" cy="792162"/>
          </a:xfrm>
          <a:ln>
            <a:miter lim="800000"/>
            <a:headEnd/>
            <a:tailEnd/>
          </a:ln>
        </p:spPr>
        <p:txBody>
          <a:bodyPr/>
          <a:lstStyle/>
          <a:p>
            <a:pPr fontAlgn="auto">
              <a:spcAft>
                <a:spcPts val="0"/>
              </a:spcAft>
              <a:defRPr/>
            </a:pPr>
            <a:r>
              <a:rPr lang="en-AU" dirty="0">
                <a:solidFill>
                  <a:schemeClr val="bg2">
                    <a:lumMod val="50000"/>
                  </a:schemeClr>
                </a:solidFill>
                <a:ea typeface="+mj-ea"/>
              </a:rPr>
              <a:t>TRANSACTION Exposure</a:t>
            </a:r>
          </a:p>
        </p:txBody>
      </p:sp>
      <p:sp>
        <p:nvSpPr>
          <p:cNvPr id="19460" name="Rectangle 3">
            <a:extLst>
              <a:ext uri="{FF2B5EF4-FFF2-40B4-BE49-F238E27FC236}">
                <a16:creationId xmlns:a16="http://schemas.microsoft.com/office/drawing/2014/main" id="{F718CB78-B9FD-4B95-8D1E-8C7CAF33A454}"/>
              </a:ext>
            </a:extLst>
          </p:cNvPr>
          <p:cNvSpPr>
            <a:spLocks noGrp="1" noChangeArrowheads="1"/>
          </p:cNvSpPr>
          <p:nvPr>
            <p:ph type="body" idx="4294967295"/>
          </p:nvPr>
        </p:nvSpPr>
        <p:spPr>
          <a:xfrm>
            <a:off x="685800" y="1143000"/>
            <a:ext cx="7918648" cy="5310336"/>
          </a:xfrm>
        </p:spPr>
        <p:txBody>
          <a:bodyPr/>
          <a:lstStyle/>
          <a:p>
            <a:pPr marL="0" indent="0">
              <a:buFont typeface="Arial" charset="0"/>
              <a:buNone/>
              <a:defRPr/>
            </a:pPr>
            <a:r>
              <a:rPr lang="en-AU" sz="2400" b="1" dirty="0">
                <a:solidFill>
                  <a:srgbClr val="6585B9"/>
                </a:solidFill>
              </a:rPr>
              <a:t>Exposure of an MNC’s Portfolio</a:t>
            </a:r>
            <a:endParaRPr lang="en-AU" altLang="en-US" sz="2400" b="1" dirty="0">
              <a:latin typeface="Arial" charset="0"/>
              <a:cs typeface="Arial" charset="0"/>
            </a:endParaRPr>
          </a:p>
          <a:p>
            <a:pPr>
              <a:buFont typeface="Wingdings" panose="05000000000000000000" pitchFamily="2" charset="2"/>
              <a:buChar char="§"/>
              <a:defRPr/>
            </a:pPr>
            <a:r>
              <a:rPr lang="en-AU" altLang="en-US" sz="2400" dirty="0">
                <a:solidFill>
                  <a:schemeClr val="tx2">
                    <a:lumMod val="60000"/>
                    <a:lumOff val="40000"/>
                  </a:schemeClr>
                </a:solidFill>
              </a:rPr>
              <a:t>Measurement of currency volatility</a:t>
            </a:r>
          </a:p>
          <a:p>
            <a:pPr lvl="1" indent="-342900" algn="just">
              <a:buFont typeface="Wingdings" pitchFamily="2" charset="2"/>
              <a:buChar char="§"/>
              <a:defRPr/>
            </a:pPr>
            <a:r>
              <a:rPr lang="en-AU" altLang="en-US" sz="2200" dirty="0">
                <a:latin typeface="Arial" charset="0"/>
                <a:cs typeface="Arial" charset="0"/>
              </a:rPr>
              <a:t>The </a:t>
            </a:r>
            <a:r>
              <a:rPr lang="en-AU" altLang="en-US" sz="2200" b="1" dirty="0">
                <a:latin typeface="Arial" charset="0"/>
                <a:cs typeface="Arial" charset="0"/>
              </a:rPr>
              <a:t>standard deviation </a:t>
            </a:r>
            <a:r>
              <a:rPr lang="en-AU" altLang="en-US" sz="2200" dirty="0">
                <a:latin typeface="Arial" charset="0"/>
                <a:cs typeface="Arial" charset="0"/>
              </a:rPr>
              <a:t>statistic measures the degree of movement for each currency. In any given period, some currencies clearly fluctuate much more than others</a:t>
            </a:r>
          </a:p>
          <a:p>
            <a:pPr>
              <a:buFont typeface="Wingdings" panose="05000000000000000000" pitchFamily="2" charset="2"/>
              <a:buChar char="§"/>
              <a:defRPr/>
            </a:pPr>
            <a:r>
              <a:rPr lang="en-AU" altLang="en-US" sz="2400" dirty="0">
                <a:solidFill>
                  <a:schemeClr val="tx2">
                    <a:lumMod val="60000"/>
                    <a:lumOff val="40000"/>
                  </a:schemeClr>
                </a:solidFill>
              </a:rPr>
              <a:t>Currency volatility over time</a:t>
            </a:r>
          </a:p>
          <a:p>
            <a:pPr lvl="1" indent="-342900" algn="just">
              <a:buFont typeface="Wingdings" pitchFamily="2" charset="2"/>
              <a:buChar char="§"/>
              <a:defRPr/>
            </a:pPr>
            <a:r>
              <a:rPr lang="en-AU" altLang="en-US" sz="2200" dirty="0">
                <a:latin typeface="Arial" charset="0"/>
                <a:cs typeface="Arial" charset="0"/>
              </a:rPr>
              <a:t>The volatility of a currency may not remain consistent from one time period to another. An MNC can identify currencies whose values are most likely to be stable or highly volatile in the future</a:t>
            </a:r>
          </a:p>
          <a:p>
            <a:pPr>
              <a:buFont typeface="Wingdings" panose="05000000000000000000" pitchFamily="2" charset="2"/>
              <a:buChar char="§"/>
              <a:defRPr/>
            </a:pPr>
            <a:r>
              <a:rPr lang="en-AU" altLang="en-US" sz="2400" dirty="0">
                <a:solidFill>
                  <a:schemeClr val="tx2">
                    <a:lumMod val="60000"/>
                    <a:lumOff val="40000"/>
                  </a:schemeClr>
                </a:solidFill>
              </a:rPr>
              <a:t>Measurement of currency correlations</a:t>
            </a:r>
          </a:p>
          <a:p>
            <a:pPr lvl="1" indent="-342900">
              <a:buFont typeface="Wingdings" pitchFamily="2" charset="2"/>
              <a:buChar char="§"/>
              <a:defRPr/>
            </a:pPr>
            <a:r>
              <a:rPr lang="en-AU" altLang="en-US" sz="2200" dirty="0">
                <a:latin typeface="Arial" charset="0"/>
                <a:cs typeface="Arial" charset="0"/>
              </a:rPr>
              <a:t>The </a:t>
            </a:r>
            <a:r>
              <a:rPr lang="en-AU" altLang="en-US" sz="2200" b="1" dirty="0">
                <a:latin typeface="Arial" charset="0"/>
                <a:cs typeface="Arial" charset="0"/>
              </a:rPr>
              <a:t>correlations coefficients </a:t>
            </a:r>
            <a:r>
              <a:rPr lang="en-AU" altLang="en-US" sz="2200" dirty="0">
                <a:latin typeface="Arial" charset="0"/>
                <a:cs typeface="Arial" charset="0"/>
              </a:rPr>
              <a:t>indicate the degree to which two currencies move in relation to each 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a:extLst>
              <a:ext uri="{FF2B5EF4-FFF2-40B4-BE49-F238E27FC236}">
                <a16:creationId xmlns:a16="http://schemas.microsoft.com/office/drawing/2014/main" id="{AB14FC8E-07D8-49EC-BCC1-D9F0E6B74965}"/>
              </a:ext>
            </a:extLst>
          </p:cNvPr>
          <p:cNvSpPr>
            <a:spLocks noGrp="1" noChangeArrowheads="1"/>
          </p:cNvSpPr>
          <p:nvPr>
            <p:ph type="title" idx="4294967295"/>
          </p:nvPr>
        </p:nvSpPr>
        <p:spPr bwMode="auto">
          <a:xfrm>
            <a:off x="0" y="115888"/>
            <a:ext cx="9251950" cy="936625"/>
          </a:xfrm>
          <a:ln>
            <a:miter lim="800000"/>
            <a:headEnd/>
            <a:tailEnd/>
          </a:ln>
        </p:spPr>
        <p:txBody>
          <a:bodyPr>
            <a:normAutofit/>
          </a:bodyPr>
          <a:lstStyle/>
          <a:p>
            <a:pPr fontAlgn="auto">
              <a:spcAft>
                <a:spcPts val="0"/>
              </a:spcAft>
              <a:defRPr/>
            </a:pPr>
            <a:r>
              <a:rPr lang="en-AU" sz="2000" dirty="0">
                <a:solidFill>
                  <a:schemeClr val="bg2">
                    <a:lumMod val="50000"/>
                  </a:schemeClr>
                </a:solidFill>
                <a:ea typeface="+mj-ea"/>
              </a:rPr>
              <a:t>Standard Deviation of Exchange Rate Movements Based on Quarterly Exchange Rates, 2007–2012</a:t>
            </a:r>
          </a:p>
        </p:txBody>
      </p:sp>
      <p:pic>
        <p:nvPicPr>
          <p:cNvPr id="21507" name="Picture 1">
            <a:extLst>
              <a:ext uri="{FF2B5EF4-FFF2-40B4-BE49-F238E27FC236}">
                <a16:creationId xmlns:a16="http://schemas.microsoft.com/office/drawing/2014/main" id="{44591A9A-4DAD-4298-934D-C3E9D7553FA9}"/>
              </a:ext>
            </a:extLst>
          </p:cNvPr>
          <p:cNvPicPr>
            <a:picLocks noChangeAspect="1"/>
          </p:cNvPicPr>
          <p:nvPr/>
        </p:nvPicPr>
        <p:blipFill>
          <a:blip r:embed="rId2">
            <a:extLst>
              <a:ext uri="{28A0092B-C50C-407E-A947-70E740481C1C}">
                <a14:useLocalDpi xmlns:a14="http://schemas.microsoft.com/office/drawing/2010/main" val="0"/>
              </a:ext>
            </a:extLst>
          </a:blip>
          <a:srcRect t="11748"/>
          <a:stretch>
            <a:fillRect/>
          </a:stretch>
        </p:blipFill>
        <p:spPr bwMode="auto">
          <a:xfrm>
            <a:off x="1331640" y="980728"/>
            <a:ext cx="6788547" cy="5470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a:extLst>
              <a:ext uri="{FF2B5EF4-FFF2-40B4-BE49-F238E27FC236}">
                <a16:creationId xmlns:a16="http://schemas.microsoft.com/office/drawing/2014/main" id="{DEBC8BAC-B87C-4C5A-B8A2-0FDA8AB64965}"/>
              </a:ext>
            </a:extLst>
          </p:cNvPr>
          <p:cNvSpPr>
            <a:spLocks noGrp="1" noChangeArrowheads="1"/>
          </p:cNvSpPr>
          <p:nvPr>
            <p:ph type="title" idx="4294967295"/>
          </p:nvPr>
        </p:nvSpPr>
        <p:spPr bwMode="auto">
          <a:xfrm>
            <a:off x="177800" y="419100"/>
            <a:ext cx="8845550" cy="838200"/>
          </a:xfrm>
          <a:ln>
            <a:miter lim="800000"/>
            <a:headEnd/>
            <a:tailEnd/>
          </a:ln>
        </p:spPr>
        <p:txBody>
          <a:bodyPr/>
          <a:lstStyle/>
          <a:p>
            <a:pPr fontAlgn="auto">
              <a:spcAft>
                <a:spcPts val="0"/>
              </a:spcAft>
              <a:defRPr/>
            </a:pPr>
            <a:r>
              <a:rPr lang="en-AU" sz="2400" dirty="0">
                <a:solidFill>
                  <a:schemeClr val="bg2">
                    <a:lumMod val="50000"/>
                  </a:schemeClr>
                </a:solidFill>
                <a:ea typeface="+mj-ea"/>
              </a:rPr>
              <a:t>Correlations among Movements in Quarterly Exchange Rates</a:t>
            </a:r>
          </a:p>
        </p:txBody>
      </p:sp>
      <p:pic>
        <p:nvPicPr>
          <p:cNvPr id="23555" name="Picture 1">
            <a:extLst>
              <a:ext uri="{FF2B5EF4-FFF2-40B4-BE49-F238E27FC236}">
                <a16:creationId xmlns:a16="http://schemas.microsoft.com/office/drawing/2014/main" id="{B3430BC5-BB93-4503-BA52-34E54B473DE7}"/>
              </a:ext>
            </a:extLst>
          </p:cNvPr>
          <p:cNvPicPr>
            <a:picLocks noChangeAspect="1"/>
          </p:cNvPicPr>
          <p:nvPr/>
        </p:nvPicPr>
        <p:blipFill>
          <a:blip r:embed="rId2">
            <a:extLst>
              <a:ext uri="{28A0092B-C50C-407E-A947-70E740481C1C}">
                <a14:useLocalDpi xmlns:a14="http://schemas.microsoft.com/office/drawing/2010/main" val="0"/>
              </a:ext>
            </a:extLst>
          </a:blip>
          <a:srcRect t="9525"/>
          <a:stretch>
            <a:fillRect/>
          </a:stretch>
        </p:blipFill>
        <p:spPr bwMode="auto">
          <a:xfrm>
            <a:off x="207912" y="2252663"/>
            <a:ext cx="8815438" cy="1824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a:extLst>
              <a:ext uri="{FF2B5EF4-FFF2-40B4-BE49-F238E27FC236}">
                <a16:creationId xmlns:a16="http://schemas.microsoft.com/office/drawing/2014/main" id="{C34A01F5-81DC-46A2-BFD3-1CCE0F2F8761}"/>
              </a:ext>
            </a:extLst>
          </p:cNvPr>
          <p:cNvSpPr>
            <a:spLocks noGrp="1" noChangeArrowheads="1"/>
          </p:cNvSpPr>
          <p:nvPr>
            <p:ph type="title" idx="4294967295"/>
          </p:nvPr>
        </p:nvSpPr>
        <p:spPr bwMode="auto">
          <a:xfrm>
            <a:off x="251520" y="847531"/>
            <a:ext cx="8839200" cy="838200"/>
          </a:xfrm>
          <a:ln>
            <a:miter lim="800000"/>
            <a:headEnd/>
            <a:tailEnd/>
          </a:ln>
        </p:spPr>
        <p:txBody>
          <a:bodyPr/>
          <a:lstStyle/>
          <a:p>
            <a:pPr fontAlgn="auto">
              <a:spcAft>
                <a:spcPts val="0"/>
              </a:spcAft>
              <a:defRPr/>
            </a:pPr>
            <a:r>
              <a:rPr lang="en-AU" sz="2400" dirty="0">
                <a:solidFill>
                  <a:schemeClr val="bg2">
                    <a:lumMod val="50000"/>
                  </a:schemeClr>
                </a:solidFill>
                <a:ea typeface="+mj-ea"/>
              </a:rPr>
              <a:t>Shift In Currency Volatility During The Financial Crisis</a:t>
            </a:r>
          </a:p>
        </p:txBody>
      </p:sp>
      <p:pic>
        <p:nvPicPr>
          <p:cNvPr id="22531" name="Picture 1">
            <a:extLst>
              <a:ext uri="{FF2B5EF4-FFF2-40B4-BE49-F238E27FC236}">
                <a16:creationId xmlns:a16="http://schemas.microsoft.com/office/drawing/2014/main" id="{F652B4B6-686C-400A-9E66-BE21B6BC9309}"/>
              </a:ext>
            </a:extLst>
          </p:cNvPr>
          <p:cNvPicPr>
            <a:picLocks noChangeAspect="1"/>
          </p:cNvPicPr>
          <p:nvPr/>
        </p:nvPicPr>
        <p:blipFill>
          <a:blip r:embed="rId2">
            <a:extLst>
              <a:ext uri="{28A0092B-C50C-407E-A947-70E740481C1C}">
                <a14:useLocalDpi xmlns:a14="http://schemas.microsoft.com/office/drawing/2010/main" val="0"/>
              </a:ext>
            </a:extLst>
          </a:blip>
          <a:srcRect t="9412"/>
          <a:stretch>
            <a:fillRect/>
          </a:stretch>
        </p:blipFill>
        <p:spPr bwMode="auto">
          <a:xfrm>
            <a:off x="323528" y="2278063"/>
            <a:ext cx="8649022" cy="2015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a:extLst>
              <a:ext uri="{FF2B5EF4-FFF2-40B4-BE49-F238E27FC236}">
                <a16:creationId xmlns:a16="http://schemas.microsoft.com/office/drawing/2014/main" id="{AA368AAD-9716-4A50-93E0-47656224B9AB}"/>
              </a:ext>
            </a:extLst>
          </p:cNvPr>
          <p:cNvSpPr>
            <a:spLocks noGrp="1" noChangeArrowheads="1"/>
          </p:cNvSpPr>
          <p:nvPr>
            <p:ph type="title" idx="4294967295"/>
          </p:nvPr>
        </p:nvSpPr>
        <p:spPr bwMode="auto">
          <a:xfrm>
            <a:off x="692900" y="116632"/>
            <a:ext cx="7315200" cy="838200"/>
          </a:xfrm>
          <a:ln>
            <a:miter lim="800000"/>
            <a:headEnd/>
            <a:tailEnd/>
          </a:ln>
        </p:spPr>
        <p:txBody>
          <a:bodyPr/>
          <a:lstStyle/>
          <a:p>
            <a:pPr fontAlgn="auto">
              <a:spcAft>
                <a:spcPts val="0"/>
              </a:spcAft>
              <a:defRPr/>
            </a:pPr>
            <a:r>
              <a:rPr lang="en-AU" dirty="0">
                <a:solidFill>
                  <a:schemeClr val="bg2">
                    <a:lumMod val="50000"/>
                  </a:schemeClr>
                </a:solidFill>
                <a:ea typeface="+mj-ea"/>
              </a:rPr>
              <a:t>TRANSACTION Exposure</a:t>
            </a:r>
          </a:p>
        </p:txBody>
      </p:sp>
      <p:sp>
        <p:nvSpPr>
          <p:cNvPr id="48131" name="Rectangle 3">
            <a:extLst>
              <a:ext uri="{FF2B5EF4-FFF2-40B4-BE49-F238E27FC236}">
                <a16:creationId xmlns:a16="http://schemas.microsoft.com/office/drawing/2014/main" id="{AA666EDB-095E-4325-A7D1-9840F359A37B}"/>
              </a:ext>
            </a:extLst>
          </p:cNvPr>
          <p:cNvSpPr>
            <a:spLocks noGrp="1" noChangeArrowheads="1"/>
          </p:cNvSpPr>
          <p:nvPr>
            <p:ph type="body" idx="4294967295"/>
          </p:nvPr>
        </p:nvSpPr>
        <p:spPr>
          <a:xfrm>
            <a:off x="539750" y="1066800"/>
            <a:ext cx="8064698" cy="5241925"/>
          </a:xfrm>
          <a:extLst/>
        </p:spPr>
        <p:txBody>
          <a:bodyPr>
            <a:normAutofit/>
          </a:bodyPr>
          <a:lstStyle/>
          <a:p>
            <a:pPr marL="0" indent="0">
              <a:buFont typeface="Arial" panose="020B0604020202020204" pitchFamily="34" charset="0"/>
              <a:buNone/>
              <a:defRPr/>
            </a:pPr>
            <a:r>
              <a:rPr lang="en-AU" sz="2600" b="1" dirty="0">
                <a:solidFill>
                  <a:srgbClr val="6585B9"/>
                </a:solidFill>
              </a:rPr>
              <a:t>Exposure of an MNC’s Portfolio </a:t>
            </a:r>
          </a:p>
          <a:p>
            <a:pPr>
              <a:buFont typeface="Wingdings" panose="05000000000000000000" pitchFamily="2" charset="2"/>
              <a:buChar char="§"/>
              <a:defRPr/>
            </a:pPr>
            <a:r>
              <a:rPr lang="en-AU" sz="2400" dirty="0">
                <a:solidFill>
                  <a:schemeClr val="tx2">
                    <a:lumMod val="60000"/>
                    <a:lumOff val="40000"/>
                  </a:schemeClr>
                </a:solidFill>
              </a:rPr>
              <a:t>Applying currency correlations to net cash flows </a:t>
            </a:r>
          </a:p>
          <a:p>
            <a:pPr lvl="1" indent="-342900" algn="just">
              <a:buFont typeface="Wingdings" panose="05000000000000000000" pitchFamily="2" charset="2"/>
              <a:buChar char="§"/>
              <a:defRPr/>
            </a:pPr>
            <a:r>
              <a:rPr lang="en-AU" sz="2400" dirty="0"/>
              <a:t>If a MNC has positive net cash flows in various currencies that are highly correlated, it may be exposed to exchange rate risk.  </a:t>
            </a:r>
          </a:p>
          <a:p>
            <a:pPr lvl="1" indent="-342900" algn="just">
              <a:buFont typeface="Wingdings" panose="05000000000000000000" pitchFamily="2" charset="2"/>
              <a:buChar char="§"/>
              <a:defRPr/>
            </a:pPr>
            <a:r>
              <a:rPr lang="en-AU" sz="2400" dirty="0"/>
              <a:t>However, many MNCs have some negative net cash flow positions in some currencies to complement their positive net cash flows in other currencies.</a:t>
            </a:r>
          </a:p>
          <a:p>
            <a:pPr>
              <a:buFont typeface="Wingdings" panose="05000000000000000000" pitchFamily="2" charset="2"/>
              <a:buChar char="§"/>
              <a:defRPr/>
            </a:pPr>
            <a:r>
              <a:rPr lang="en-AU" sz="2400" dirty="0">
                <a:solidFill>
                  <a:schemeClr val="tx2">
                    <a:lumMod val="60000"/>
                    <a:lumOff val="40000"/>
                  </a:schemeClr>
                </a:solidFill>
              </a:rPr>
              <a:t>Currency correlations over time</a:t>
            </a:r>
          </a:p>
          <a:p>
            <a:pPr lvl="1" indent="-342900">
              <a:buFont typeface="Wingdings" panose="05000000000000000000" pitchFamily="2" charset="2"/>
              <a:buChar char="§"/>
              <a:defRPr/>
            </a:pPr>
            <a:r>
              <a:rPr lang="en-AU" sz="2400" dirty="0"/>
              <a:t>Because currency correlations change over time, an MNC cannot use previous correlations to predict future correlations with perfect accuracy.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a:extLst>
              <a:ext uri="{FF2B5EF4-FFF2-40B4-BE49-F238E27FC236}">
                <a16:creationId xmlns:a16="http://schemas.microsoft.com/office/drawing/2014/main" id="{5F88EB3F-30FF-4B24-83FF-DE713F68A373}"/>
              </a:ext>
            </a:extLst>
          </p:cNvPr>
          <p:cNvSpPr>
            <a:spLocks noGrp="1" noChangeArrowheads="1"/>
          </p:cNvSpPr>
          <p:nvPr>
            <p:ph type="title" idx="4294967295"/>
          </p:nvPr>
        </p:nvSpPr>
        <p:spPr bwMode="auto">
          <a:xfrm>
            <a:off x="685800" y="476672"/>
            <a:ext cx="8170863" cy="838200"/>
          </a:xfrm>
          <a:ln>
            <a:miter lim="800000"/>
            <a:headEnd/>
            <a:tailEnd/>
          </a:ln>
        </p:spPr>
        <p:txBody>
          <a:bodyPr>
            <a:normAutofit/>
          </a:bodyPr>
          <a:lstStyle/>
          <a:p>
            <a:pPr fontAlgn="auto">
              <a:spcAft>
                <a:spcPts val="0"/>
              </a:spcAft>
              <a:defRPr/>
            </a:pPr>
            <a:r>
              <a:rPr lang="en-AU" sz="2400" dirty="0">
                <a:solidFill>
                  <a:schemeClr val="bg2">
                    <a:lumMod val="50000"/>
                  </a:schemeClr>
                </a:solidFill>
                <a:ea typeface="+mj-ea"/>
              </a:rPr>
              <a:t>Impact of Cash Flow and Correlation Conditions on an MNC’s Exposure</a:t>
            </a:r>
          </a:p>
        </p:txBody>
      </p:sp>
      <p:pic>
        <p:nvPicPr>
          <p:cNvPr id="24579" name="Picture 1">
            <a:extLst>
              <a:ext uri="{FF2B5EF4-FFF2-40B4-BE49-F238E27FC236}">
                <a16:creationId xmlns:a16="http://schemas.microsoft.com/office/drawing/2014/main" id="{D91725A6-0751-4DE1-B229-E79DAD7945EF}"/>
              </a:ext>
            </a:extLst>
          </p:cNvPr>
          <p:cNvPicPr>
            <a:picLocks noChangeAspect="1"/>
          </p:cNvPicPr>
          <p:nvPr/>
        </p:nvPicPr>
        <p:blipFill>
          <a:blip r:embed="rId2">
            <a:extLst>
              <a:ext uri="{28A0092B-C50C-407E-A947-70E740481C1C}">
                <a14:useLocalDpi xmlns:a14="http://schemas.microsoft.com/office/drawing/2010/main" val="0"/>
              </a:ext>
            </a:extLst>
          </a:blip>
          <a:srcRect t="5708"/>
          <a:stretch>
            <a:fillRect/>
          </a:stretch>
        </p:blipFill>
        <p:spPr bwMode="auto">
          <a:xfrm>
            <a:off x="219016" y="1828800"/>
            <a:ext cx="8782109" cy="26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a:extLst>
              <a:ext uri="{FF2B5EF4-FFF2-40B4-BE49-F238E27FC236}">
                <a16:creationId xmlns:a16="http://schemas.microsoft.com/office/drawing/2014/main" id="{0738CB9F-16F9-41DD-A92A-6B6DBF221381}"/>
              </a:ext>
            </a:extLst>
          </p:cNvPr>
          <p:cNvSpPr>
            <a:spLocks noGrp="1" noChangeArrowheads="1"/>
          </p:cNvSpPr>
          <p:nvPr>
            <p:ph type="title" idx="4294967295"/>
          </p:nvPr>
        </p:nvSpPr>
        <p:spPr bwMode="auto">
          <a:xfrm>
            <a:off x="685800" y="115888"/>
            <a:ext cx="8382000" cy="722312"/>
          </a:xfrm>
          <a:ln>
            <a:miter lim="800000"/>
            <a:headEnd/>
            <a:tailEnd/>
          </a:ln>
        </p:spPr>
        <p:txBody>
          <a:bodyPr/>
          <a:lstStyle/>
          <a:p>
            <a:pPr fontAlgn="auto">
              <a:spcAft>
                <a:spcPts val="0"/>
              </a:spcAft>
              <a:defRPr/>
            </a:pPr>
            <a:r>
              <a:rPr lang="en-AU" dirty="0">
                <a:solidFill>
                  <a:schemeClr val="bg2">
                    <a:lumMod val="50000"/>
                  </a:schemeClr>
                </a:solidFill>
                <a:ea typeface="+mj-ea"/>
              </a:rPr>
              <a:t>Transaction Exposure</a:t>
            </a:r>
          </a:p>
        </p:txBody>
      </p:sp>
      <p:sp>
        <p:nvSpPr>
          <p:cNvPr id="21508" name="Rectangle 3">
            <a:extLst>
              <a:ext uri="{FF2B5EF4-FFF2-40B4-BE49-F238E27FC236}">
                <a16:creationId xmlns:a16="http://schemas.microsoft.com/office/drawing/2014/main" id="{EC29A8FA-80B2-4EC9-B4FF-F56FE93A26B8}"/>
              </a:ext>
            </a:extLst>
          </p:cNvPr>
          <p:cNvSpPr>
            <a:spLocks noGrp="1" noChangeArrowheads="1"/>
          </p:cNvSpPr>
          <p:nvPr>
            <p:ph type="body" idx="4294967295"/>
          </p:nvPr>
        </p:nvSpPr>
        <p:spPr>
          <a:xfrm>
            <a:off x="251520" y="1196752"/>
            <a:ext cx="8517830" cy="4176464"/>
          </a:xfrm>
          <a:ln>
            <a:miter lim="800000"/>
            <a:headEnd/>
            <a:tailEnd/>
          </a:ln>
        </p:spPr>
        <p:txBody>
          <a:bodyPr>
            <a:normAutofit/>
          </a:bodyPr>
          <a:lstStyle/>
          <a:p>
            <a:pPr marL="0" indent="0">
              <a:buFont typeface="Arial" panose="020B0604020202020204" pitchFamily="34" charset="0"/>
              <a:buNone/>
              <a:defRPr/>
            </a:pPr>
            <a:r>
              <a:rPr lang="en-AU" sz="2600" b="1" dirty="0">
                <a:solidFill>
                  <a:srgbClr val="6585B9"/>
                </a:solidFill>
              </a:rPr>
              <a:t>Transaction Exposure Based on Value at Risk (VaR)</a:t>
            </a:r>
          </a:p>
          <a:p>
            <a:pPr>
              <a:buFont typeface="Wingdings" panose="05000000000000000000" pitchFamily="2" charset="2"/>
              <a:buChar char="§"/>
              <a:defRPr/>
            </a:pPr>
            <a:r>
              <a:rPr lang="en-AU" sz="2400" dirty="0"/>
              <a:t>Measures the potential maximum 1-day loss on the value of positions of an MNC that is exposed to exchange rate movements.</a:t>
            </a:r>
          </a:p>
          <a:p>
            <a:pPr>
              <a:buFont typeface="Wingdings" panose="05000000000000000000" pitchFamily="2" charset="2"/>
              <a:buChar char="§"/>
              <a:defRPr/>
            </a:pPr>
            <a:r>
              <a:rPr lang="en-AU" sz="2400" dirty="0">
                <a:solidFill>
                  <a:schemeClr val="tx2">
                    <a:lumMod val="60000"/>
                    <a:lumOff val="40000"/>
                  </a:schemeClr>
                </a:solidFill>
              </a:rPr>
              <a:t>Factors that affect the maximum 1-day loss:</a:t>
            </a:r>
          </a:p>
          <a:p>
            <a:pPr lvl="1">
              <a:buFont typeface="Wingdings" pitchFamily="2" charset="2"/>
              <a:buChar char="§"/>
              <a:defRPr/>
            </a:pPr>
            <a:r>
              <a:rPr lang="en-AU" sz="2200" dirty="0"/>
              <a:t>Expected percentage change in the currency rate for the next day.</a:t>
            </a:r>
          </a:p>
          <a:p>
            <a:pPr lvl="1">
              <a:buFont typeface="Wingdings" pitchFamily="2" charset="2"/>
              <a:buChar char="§"/>
              <a:defRPr/>
            </a:pPr>
            <a:r>
              <a:rPr lang="en-AU" sz="2200" dirty="0"/>
              <a:t>Confidence level used.</a:t>
            </a:r>
          </a:p>
          <a:p>
            <a:pPr lvl="1">
              <a:buFont typeface="Wingdings" pitchFamily="2" charset="2"/>
              <a:buChar char="§"/>
              <a:defRPr/>
            </a:pPr>
            <a:r>
              <a:rPr lang="en-AU" sz="2200" dirty="0"/>
              <a:t>Standard deviation of the daily percentage changes in the currency.</a:t>
            </a:r>
          </a:p>
        </p:txBody>
      </p:sp>
      <p:pic>
        <p:nvPicPr>
          <p:cNvPr id="25604" name="Picture 2">
            <a:extLst>
              <a:ext uri="{FF2B5EF4-FFF2-40B4-BE49-F238E27FC236}">
                <a16:creationId xmlns:a16="http://schemas.microsoft.com/office/drawing/2014/main" id="{89770532-52C9-4A5C-B557-2493DF2255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828" y="5157192"/>
            <a:ext cx="6907213"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a:extLst>
              <a:ext uri="{FF2B5EF4-FFF2-40B4-BE49-F238E27FC236}">
                <a16:creationId xmlns:a16="http://schemas.microsoft.com/office/drawing/2014/main" id="{7903C3D9-F8C7-4FE0-A675-8D946E4B1671}"/>
              </a:ext>
            </a:extLst>
          </p:cNvPr>
          <p:cNvSpPr>
            <a:spLocks noGrp="1" noChangeArrowheads="1"/>
          </p:cNvSpPr>
          <p:nvPr>
            <p:ph type="title" idx="4294967295"/>
          </p:nvPr>
        </p:nvSpPr>
        <p:spPr bwMode="auto">
          <a:xfrm>
            <a:off x="685800" y="333375"/>
            <a:ext cx="8382000" cy="647700"/>
          </a:xfrm>
          <a:ln>
            <a:miter lim="800000"/>
            <a:headEnd/>
            <a:tailEnd/>
          </a:ln>
        </p:spPr>
        <p:txBody>
          <a:bodyPr>
            <a:normAutofit fontScale="90000"/>
          </a:bodyPr>
          <a:lstStyle/>
          <a:p>
            <a:pPr fontAlgn="auto">
              <a:spcAft>
                <a:spcPts val="0"/>
              </a:spcAft>
              <a:defRPr/>
            </a:pPr>
            <a:r>
              <a:rPr lang="en-AU" dirty="0">
                <a:solidFill>
                  <a:schemeClr val="bg2">
                    <a:lumMod val="50000"/>
                  </a:schemeClr>
                </a:solidFill>
                <a:ea typeface="+mj-ea"/>
              </a:rPr>
              <a:t>Transaction Exposure</a:t>
            </a:r>
          </a:p>
        </p:txBody>
      </p:sp>
      <p:sp>
        <p:nvSpPr>
          <p:cNvPr id="49155" name="Rectangle 3">
            <a:extLst>
              <a:ext uri="{FF2B5EF4-FFF2-40B4-BE49-F238E27FC236}">
                <a16:creationId xmlns:a16="http://schemas.microsoft.com/office/drawing/2014/main" id="{9A64EEE2-B2FA-4923-B259-FDDE0879D9B1}"/>
              </a:ext>
            </a:extLst>
          </p:cNvPr>
          <p:cNvSpPr>
            <a:spLocks noGrp="1" noChangeArrowheads="1"/>
          </p:cNvSpPr>
          <p:nvPr>
            <p:ph type="body" idx="4294967295"/>
          </p:nvPr>
        </p:nvSpPr>
        <p:spPr>
          <a:xfrm>
            <a:off x="685800" y="1295400"/>
            <a:ext cx="8229600" cy="4038600"/>
          </a:xfrm>
          <a:extLst/>
        </p:spPr>
        <p:txBody>
          <a:bodyPr/>
          <a:lstStyle/>
          <a:p>
            <a:pPr marL="0" indent="0">
              <a:buFont typeface="Arial" panose="020B0604020202020204" pitchFamily="34" charset="0"/>
              <a:buNone/>
              <a:defRPr/>
            </a:pPr>
            <a:r>
              <a:rPr lang="en-AU" sz="2400" b="1" dirty="0">
                <a:solidFill>
                  <a:srgbClr val="6585B9"/>
                </a:solidFill>
              </a:rPr>
              <a:t>Transaction Exposure Based on Value at Risk (VaR)</a:t>
            </a:r>
            <a:r>
              <a:rPr lang="en-AU" sz="2400" dirty="0">
                <a:solidFill>
                  <a:srgbClr val="6585B9"/>
                </a:solidFill>
              </a:rPr>
              <a:t> </a:t>
            </a:r>
          </a:p>
          <a:p>
            <a:pPr>
              <a:buFont typeface="Wingdings" panose="05000000000000000000" pitchFamily="2" charset="2"/>
              <a:buChar char="§"/>
              <a:defRPr/>
            </a:pPr>
            <a:r>
              <a:rPr lang="en-AU" sz="2400" dirty="0">
                <a:solidFill>
                  <a:schemeClr val="tx2">
                    <a:lumMod val="60000"/>
                    <a:lumOff val="40000"/>
                  </a:schemeClr>
                </a:solidFill>
              </a:rPr>
              <a:t>Applying VaR to Longer Time Horizons</a:t>
            </a:r>
          </a:p>
          <a:p>
            <a:pPr lvl="1" indent="-342900" algn="just">
              <a:buFont typeface="Wingdings" panose="05000000000000000000" pitchFamily="2" charset="2"/>
              <a:buChar char="§"/>
              <a:defRPr/>
            </a:pPr>
            <a:r>
              <a:rPr lang="en-AU" sz="2200" dirty="0"/>
              <a:t>The standard deviation should be estimated over the time horizon in which the maximum loss is to be measured</a:t>
            </a:r>
          </a:p>
          <a:p>
            <a:pPr>
              <a:buFont typeface="Wingdings" panose="05000000000000000000" pitchFamily="2" charset="2"/>
              <a:buChar char="§"/>
              <a:defRPr/>
            </a:pPr>
            <a:r>
              <a:rPr lang="en-AU" sz="2400" dirty="0">
                <a:solidFill>
                  <a:schemeClr val="tx2">
                    <a:lumMod val="60000"/>
                    <a:lumOff val="40000"/>
                  </a:schemeClr>
                </a:solidFill>
              </a:rPr>
              <a:t>Applying VaR to Transaction Exposure of a Portfolio</a:t>
            </a:r>
          </a:p>
          <a:p>
            <a:pPr lvl="1" algn="just">
              <a:buFont typeface="Wingdings" panose="05000000000000000000" pitchFamily="2" charset="2"/>
              <a:buChar char="§"/>
              <a:defRPr/>
            </a:pPr>
            <a:r>
              <a:rPr lang="en-AU" sz="2000" dirty="0"/>
              <a:t>Since MNCs are commonly exposed to more than one currency, they may apply the VaR method to a currency portfolio. When considering multiple currencies, software packages can be used to perform the computations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a:extLst>
              <a:ext uri="{FF2B5EF4-FFF2-40B4-BE49-F238E27FC236}">
                <a16:creationId xmlns:a16="http://schemas.microsoft.com/office/drawing/2014/main" id="{FA64B293-4649-4375-AD13-D3936D7A2ECD}"/>
              </a:ext>
            </a:extLst>
          </p:cNvPr>
          <p:cNvSpPr>
            <a:spLocks noGrp="1" noChangeArrowheads="1"/>
          </p:cNvSpPr>
          <p:nvPr>
            <p:ph type="title" idx="4294967295"/>
          </p:nvPr>
        </p:nvSpPr>
        <p:spPr bwMode="auto">
          <a:xfrm>
            <a:off x="685800" y="188913"/>
            <a:ext cx="8382000" cy="792162"/>
          </a:xfrm>
          <a:ln>
            <a:miter lim="800000"/>
            <a:headEnd/>
            <a:tailEnd/>
          </a:ln>
        </p:spPr>
        <p:txBody>
          <a:bodyPr/>
          <a:lstStyle/>
          <a:p>
            <a:pPr fontAlgn="auto">
              <a:spcAft>
                <a:spcPts val="0"/>
              </a:spcAft>
              <a:defRPr/>
            </a:pPr>
            <a:r>
              <a:rPr lang="en-AU" dirty="0">
                <a:solidFill>
                  <a:schemeClr val="bg2">
                    <a:lumMod val="50000"/>
                  </a:schemeClr>
                </a:solidFill>
                <a:ea typeface="+mj-ea"/>
              </a:rPr>
              <a:t>Transaction Exposure</a:t>
            </a:r>
          </a:p>
        </p:txBody>
      </p:sp>
      <p:sp>
        <p:nvSpPr>
          <p:cNvPr id="23556" name="Rectangle 3">
            <a:extLst>
              <a:ext uri="{FF2B5EF4-FFF2-40B4-BE49-F238E27FC236}">
                <a16:creationId xmlns:a16="http://schemas.microsoft.com/office/drawing/2014/main" id="{736895CF-F76E-496D-9979-F2B881A229D4}"/>
              </a:ext>
            </a:extLst>
          </p:cNvPr>
          <p:cNvSpPr>
            <a:spLocks noGrp="1" noChangeArrowheads="1"/>
          </p:cNvSpPr>
          <p:nvPr>
            <p:ph type="body" idx="4294967295"/>
          </p:nvPr>
        </p:nvSpPr>
        <p:spPr>
          <a:xfrm>
            <a:off x="368300" y="1268413"/>
            <a:ext cx="8458200" cy="5113337"/>
          </a:xfrm>
          <a:ln>
            <a:miter lim="800000"/>
            <a:headEnd/>
            <a:tailEnd/>
          </a:ln>
        </p:spPr>
        <p:txBody>
          <a:bodyPr>
            <a:normAutofit/>
          </a:bodyPr>
          <a:lstStyle/>
          <a:p>
            <a:pPr marL="0" indent="0">
              <a:spcBef>
                <a:spcPts val="300"/>
              </a:spcBef>
              <a:buFont typeface="Arial" panose="020B0604020202020204" pitchFamily="34" charset="0"/>
              <a:buNone/>
              <a:defRPr/>
            </a:pPr>
            <a:r>
              <a:rPr lang="en-AU" sz="2300" b="1" dirty="0">
                <a:solidFill>
                  <a:srgbClr val="6585B9"/>
                </a:solidFill>
              </a:rPr>
              <a:t>Transaction Exposure Based on Value at Risk (</a:t>
            </a:r>
            <a:r>
              <a:rPr lang="en-AU" sz="2300" b="1" dirty="0" err="1">
                <a:solidFill>
                  <a:srgbClr val="6585B9"/>
                </a:solidFill>
              </a:rPr>
              <a:t>VaR</a:t>
            </a:r>
            <a:r>
              <a:rPr lang="en-AU" sz="2300" b="1" dirty="0">
                <a:solidFill>
                  <a:srgbClr val="6585B9"/>
                </a:solidFill>
              </a:rPr>
              <a:t>)</a:t>
            </a:r>
          </a:p>
          <a:p>
            <a:pPr>
              <a:buFont typeface="Wingdings" panose="05000000000000000000" pitchFamily="2" charset="2"/>
              <a:buChar char="§"/>
              <a:defRPr/>
            </a:pPr>
            <a:r>
              <a:rPr lang="en-AU" sz="2400" dirty="0">
                <a:solidFill>
                  <a:schemeClr val="tx2">
                    <a:lumMod val="60000"/>
                    <a:lumOff val="40000"/>
                  </a:schemeClr>
                </a:solidFill>
              </a:rPr>
              <a:t>Estimating VaR with an Electronic Spreadsheet</a:t>
            </a:r>
          </a:p>
          <a:p>
            <a:pPr lvl="1" algn="just">
              <a:spcBef>
                <a:spcPts val="300"/>
              </a:spcBef>
              <a:buFont typeface="Wingdings" panose="05000000000000000000" pitchFamily="2" charset="2"/>
              <a:buChar char="§"/>
              <a:defRPr/>
            </a:pPr>
            <a:r>
              <a:rPr lang="en-AU" sz="2100" dirty="0"/>
              <a:t>Obtain the series of exchange rates for all relevant dates for each currency of concern and list each currency in its own column</a:t>
            </a:r>
          </a:p>
          <a:p>
            <a:pPr lvl="1" algn="just">
              <a:spcBef>
                <a:spcPts val="300"/>
              </a:spcBef>
              <a:buFont typeface="Wingdings" panose="05000000000000000000" pitchFamily="2" charset="2"/>
              <a:buChar char="§"/>
              <a:defRPr/>
            </a:pPr>
            <a:r>
              <a:rPr lang="en-AU" sz="2100" dirty="0"/>
              <a:t>Compute the percentage changes per period (from one date to the next) for each exchange rate in a column</a:t>
            </a:r>
          </a:p>
          <a:p>
            <a:pPr lvl="1" algn="just">
              <a:spcBef>
                <a:spcPts val="300"/>
              </a:spcBef>
              <a:buFont typeface="Wingdings" panose="05000000000000000000" pitchFamily="2" charset="2"/>
              <a:buChar char="§"/>
              <a:defRPr/>
            </a:pPr>
            <a:r>
              <a:rPr lang="en-AU" sz="2100" dirty="0"/>
              <a:t>Estimate the standard deviation of the column of percentage changes for each exchange rate</a:t>
            </a:r>
          </a:p>
          <a:p>
            <a:pPr lvl="1" algn="just">
              <a:spcBef>
                <a:spcPts val="300"/>
              </a:spcBef>
              <a:buFont typeface="Wingdings" panose="05000000000000000000" pitchFamily="2" charset="2"/>
              <a:buChar char="§"/>
              <a:defRPr/>
            </a:pPr>
            <a:r>
              <a:rPr lang="en-AU" sz="2100" dirty="0"/>
              <a:t>In a separate column, compute the periodic percentage change in the portfolio value by applying weights to the individual currency returns.</a:t>
            </a:r>
          </a:p>
          <a:p>
            <a:pPr lvl="1" algn="just">
              <a:spcBef>
                <a:spcPts val="300"/>
              </a:spcBef>
              <a:buFont typeface="Wingdings" panose="05000000000000000000" pitchFamily="2" charset="2"/>
              <a:buChar char="§"/>
              <a:defRPr/>
            </a:pPr>
            <a:r>
              <a:rPr lang="en-AU" sz="2100" dirty="0"/>
              <a:t>Use a compute statement to determine the standard deviation of the column of percentage changes in the portfolio value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a:extLst>
              <a:ext uri="{FF2B5EF4-FFF2-40B4-BE49-F238E27FC236}">
                <a16:creationId xmlns:a16="http://schemas.microsoft.com/office/drawing/2014/main" id="{EB9E6E8E-9ED0-492D-9956-F1AAC9364471}"/>
              </a:ext>
            </a:extLst>
          </p:cNvPr>
          <p:cNvSpPr>
            <a:spLocks noGrp="1" noChangeArrowheads="1"/>
          </p:cNvSpPr>
          <p:nvPr>
            <p:ph type="title" idx="4294967295"/>
          </p:nvPr>
        </p:nvSpPr>
        <p:spPr bwMode="auto">
          <a:xfrm>
            <a:off x="685800" y="260350"/>
            <a:ext cx="8170863" cy="720725"/>
          </a:xfrm>
          <a:ln>
            <a:miter lim="800000"/>
            <a:headEnd/>
            <a:tailEnd/>
          </a:ln>
        </p:spPr>
        <p:txBody>
          <a:bodyPr/>
          <a:lstStyle/>
          <a:p>
            <a:pPr fontAlgn="auto">
              <a:spcAft>
                <a:spcPts val="0"/>
              </a:spcAft>
              <a:defRPr/>
            </a:pPr>
            <a:r>
              <a:rPr lang="en-AU" sz="2400" dirty="0">
                <a:solidFill>
                  <a:schemeClr val="bg2">
                    <a:lumMod val="50000"/>
                  </a:schemeClr>
                </a:solidFill>
                <a:ea typeface="+mj-ea"/>
              </a:rPr>
              <a:t>Spreadsheet Analysis Used to Apply Value-at-Risk</a:t>
            </a:r>
          </a:p>
        </p:txBody>
      </p:sp>
      <p:pic>
        <p:nvPicPr>
          <p:cNvPr id="28675" name="Picture 1">
            <a:extLst>
              <a:ext uri="{FF2B5EF4-FFF2-40B4-BE49-F238E27FC236}">
                <a16:creationId xmlns:a16="http://schemas.microsoft.com/office/drawing/2014/main" id="{C451B235-2C7A-4B8B-AF11-98E09E68DC41}"/>
              </a:ext>
            </a:extLst>
          </p:cNvPr>
          <p:cNvPicPr>
            <a:picLocks noChangeAspect="1"/>
          </p:cNvPicPr>
          <p:nvPr/>
        </p:nvPicPr>
        <p:blipFill>
          <a:blip r:embed="rId2">
            <a:extLst>
              <a:ext uri="{28A0092B-C50C-407E-A947-70E740481C1C}">
                <a14:useLocalDpi xmlns:a14="http://schemas.microsoft.com/office/drawing/2010/main" val="0"/>
              </a:ext>
            </a:extLst>
          </a:blip>
          <a:srcRect t="6007"/>
          <a:stretch>
            <a:fillRect/>
          </a:stretch>
        </p:blipFill>
        <p:spPr bwMode="auto">
          <a:xfrm>
            <a:off x="90666" y="1844824"/>
            <a:ext cx="8853309" cy="2803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a:extLst>
              <a:ext uri="{FF2B5EF4-FFF2-40B4-BE49-F238E27FC236}">
                <a16:creationId xmlns:a16="http://schemas.microsoft.com/office/drawing/2014/main" id="{D50F737D-F170-4A75-9988-59E5DA02AFF3}"/>
              </a:ext>
            </a:extLst>
          </p:cNvPr>
          <p:cNvSpPr>
            <a:spLocks noGrp="1" noChangeArrowheads="1"/>
          </p:cNvSpPr>
          <p:nvPr>
            <p:ph type="title" idx="4294967295"/>
          </p:nvPr>
        </p:nvSpPr>
        <p:spPr bwMode="auto">
          <a:xfrm>
            <a:off x="796925" y="69850"/>
            <a:ext cx="8382000" cy="825500"/>
          </a:xfrm>
          <a:ln>
            <a:miter lim="800000"/>
            <a:headEnd/>
            <a:tailEnd/>
          </a:ln>
        </p:spPr>
        <p:txBody>
          <a:bodyPr/>
          <a:lstStyle/>
          <a:p>
            <a:pPr fontAlgn="auto">
              <a:spcAft>
                <a:spcPts val="0"/>
              </a:spcAft>
              <a:defRPr/>
            </a:pPr>
            <a:r>
              <a:rPr lang="en-AU" dirty="0">
                <a:solidFill>
                  <a:schemeClr val="bg2">
                    <a:lumMod val="50000"/>
                  </a:schemeClr>
                </a:solidFill>
                <a:ea typeface="+mj-ea"/>
              </a:rPr>
              <a:t>Transaction Exposure</a:t>
            </a:r>
          </a:p>
        </p:txBody>
      </p:sp>
      <p:sp>
        <p:nvSpPr>
          <p:cNvPr id="25604" name="Rectangle 3">
            <a:extLst>
              <a:ext uri="{FF2B5EF4-FFF2-40B4-BE49-F238E27FC236}">
                <a16:creationId xmlns:a16="http://schemas.microsoft.com/office/drawing/2014/main" id="{8E023A36-5A3F-4D28-B4CC-12508E2EDB84}"/>
              </a:ext>
            </a:extLst>
          </p:cNvPr>
          <p:cNvSpPr>
            <a:spLocks noGrp="1" noChangeArrowheads="1"/>
          </p:cNvSpPr>
          <p:nvPr>
            <p:ph type="body" idx="4294967295"/>
          </p:nvPr>
        </p:nvSpPr>
        <p:spPr>
          <a:xfrm>
            <a:off x="611188" y="939800"/>
            <a:ext cx="7777236" cy="5010150"/>
          </a:xfrm>
          <a:ln>
            <a:miter lim="800000"/>
            <a:headEnd/>
            <a:tailEnd/>
          </a:ln>
        </p:spPr>
        <p:txBody>
          <a:bodyPr/>
          <a:lstStyle/>
          <a:p>
            <a:pPr marL="0" indent="0">
              <a:spcAft>
                <a:spcPts val="1800"/>
              </a:spcAft>
              <a:buFont typeface="Arial" panose="020B0604020202020204" pitchFamily="34" charset="0"/>
              <a:buNone/>
              <a:defRPr/>
            </a:pPr>
            <a:r>
              <a:rPr lang="en-AU" sz="2400" b="1" dirty="0">
                <a:solidFill>
                  <a:srgbClr val="6585B9"/>
                </a:solidFill>
              </a:rPr>
              <a:t>Transaction Exposure Based on Value at Risk (</a:t>
            </a:r>
            <a:r>
              <a:rPr lang="en-AU" sz="2400" b="1" dirty="0" err="1">
                <a:solidFill>
                  <a:srgbClr val="6585B9"/>
                </a:solidFill>
              </a:rPr>
              <a:t>VaR</a:t>
            </a:r>
            <a:r>
              <a:rPr lang="en-AU" sz="2400" b="1" dirty="0">
                <a:solidFill>
                  <a:srgbClr val="6585B9"/>
                </a:solidFill>
              </a:rPr>
              <a:t>)</a:t>
            </a:r>
          </a:p>
          <a:p>
            <a:pPr>
              <a:buFont typeface="Wingdings" panose="05000000000000000000" pitchFamily="2" charset="2"/>
              <a:buChar char="§"/>
              <a:defRPr/>
            </a:pPr>
            <a:r>
              <a:rPr lang="en-AU" sz="2400" dirty="0">
                <a:solidFill>
                  <a:schemeClr val="tx2">
                    <a:lumMod val="60000"/>
                    <a:lumOff val="40000"/>
                  </a:schemeClr>
                </a:solidFill>
              </a:rPr>
              <a:t>Limitations of VaR</a:t>
            </a:r>
          </a:p>
          <a:p>
            <a:pPr lvl="1" algn="just">
              <a:spcAft>
                <a:spcPts val="1800"/>
              </a:spcAft>
              <a:buFont typeface="Wingdings" panose="05000000000000000000" pitchFamily="2" charset="2"/>
              <a:buChar char="§"/>
              <a:defRPr/>
            </a:pPr>
            <a:r>
              <a:rPr lang="en-AU" sz="2200" dirty="0"/>
              <a:t>If the distribution of exchange rate movements is not normal, the estimate of the maximum expected loss is subject to error.</a:t>
            </a:r>
          </a:p>
          <a:p>
            <a:pPr lvl="1" algn="just">
              <a:buFont typeface="Wingdings" panose="05000000000000000000" pitchFamily="2" charset="2"/>
              <a:buChar char="§"/>
              <a:defRPr/>
            </a:pPr>
            <a:r>
              <a:rPr lang="en-AU" sz="2200" dirty="0"/>
              <a:t>The VaR method assumes that the volatility (standard deviation) of exchange rate movements is stable over time.</a:t>
            </a:r>
          </a:p>
          <a:p>
            <a:pPr lvl="1" algn="just">
              <a:buFont typeface="Wingdings" panose="05000000000000000000" pitchFamily="2" charset="2"/>
              <a:buChar char="§"/>
              <a:defRPr/>
            </a:pPr>
            <a:r>
              <a:rPr lang="en-AU" sz="2200" dirty="0"/>
              <a:t>If exchange rate movements are less volatile in the past than in the future, the estimated maximum expected loss derived from the VaR method will be underestimated.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a:extLst>
              <a:ext uri="{FF2B5EF4-FFF2-40B4-BE49-F238E27FC236}">
                <a16:creationId xmlns:a16="http://schemas.microsoft.com/office/drawing/2014/main" id="{663B31E9-5253-4107-95C4-6A331522AA8A}"/>
              </a:ext>
            </a:extLst>
          </p:cNvPr>
          <p:cNvSpPr>
            <a:spLocks noGrp="1" noChangeArrowheads="1"/>
          </p:cNvSpPr>
          <p:nvPr>
            <p:ph type="title" idx="4294967295"/>
          </p:nvPr>
        </p:nvSpPr>
        <p:spPr bwMode="auto">
          <a:xfrm>
            <a:off x="685800" y="188913"/>
            <a:ext cx="7315200" cy="863600"/>
          </a:xfrm>
          <a:ln>
            <a:miter lim="800000"/>
            <a:headEnd/>
            <a:tailEnd/>
          </a:ln>
        </p:spPr>
        <p:txBody>
          <a:bodyPr/>
          <a:lstStyle/>
          <a:p>
            <a:pPr fontAlgn="auto">
              <a:spcAft>
                <a:spcPts val="0"/>
              </a:spcAft>
              <a:defRPr/>
            </a:pPr>
            <a:r>
              <a:rPr lang="en-AU" dirty="0">
                <a:solidFill>
                  <a:schemeClr val="bg2">
                    <a:lumMod val="50000"/>
                  </a:schemeClr>
                </a:solidFill>
                <a:ea typeface="+mj-ea"/>
              </a:rPr>
              <a:t>Economic Exposure</a:t>
            </a:r>
          </a:p>
        </p:txBody>
      </p:sp>
      <p:sp>
        <p:nvSpPr>
          <p:cNvPr id="51203" name="Rectangle 3">
            <a:extLst>
              <a:ext uri="{FF2B5EF4-FFF2-40B4-BE49-F238E27FC236}">
                <a16:creationId xmlns:a16="http://schemas.microsoft.com/office/drawing/2014/main" id="{E53EBFD9-B8BA-4B67-BD76-5DECB2B444CB}"/>
              </a:ext>
            </a:extLst>
          </p:cNvPr>
          <p:cNvSpPr>
            <a:spLocks noGrp="1" noChangeArrowheads="1"/>
          </p:cNvSpPr>
          <p:nvPr>
            <p:ph type="body" idx="4294967295"/>
          </p:nvPr>
        </p:nvSpPr>
        <p:spPr>
          <a:xfrm>
            <a:off x="468313" y="1052513"/>
            <a:ext cx="8153400" cy="5184775"/>
          </a:xfrm>
          <a:extLst/>
        </p:spPr>
        <p:txBody>
          <a:bodyPr>
            <a:normAutofit fontScale="92500" lnSpcReduction="10000"/>
          </a:bodyPr>
          <a:lstStyle/>
          <a:p>
            <a:pPr marL="0" indent="0" algn="just">
              <a:buFont typeface="Arial" panose="020B0604020202020204" pitchFamily="34" charset="0"/>
              <a:buNone/>
              <a:defRPr/>
            </a:pPr>
            <a:r>
              <a:rPr lang="en-AU" sz="2400" b="1" dirty="0"/>
              <a:t>Definition</a:t>
            </a:r>
            <a:r>
              <a:rPr lang="en-AU" sz="2400" dirty="0"/>
              <a:t>: The sensitivity of the company’s cash flows to exchange rate movements, sometimes referred to as operating exposure.</a:t>
            </a:r>
          </a:p>
          <a:p>
            <a:pPr marL="0" lvl="1" indent="0">
              <a:buFont typeface="Arial" panose="020B0604020202020204" pitchFamily="34" charset="0"/>
              <a:buNone/>
              <a:defRPr/>
            </a:pPr>
            <a:r>
              <a:rPr lang="en-AU" sz="2400" b="1" dirty="0">
                <a:solidFill>
                  <a:srgbClr val="6585B9"/>
                </a:solidFill>
              </a:rPr>
              <a:t>Exposure to local currency appreciation</a:t>
            </a:r>
          </a:p>
          <a:p>
            <a:pPr marL="568325" lvl="2" indent="-342900" algn="just">
              <a:buFont typeface="Wingdings" panose="05000000000000000000" pitchFamily="2" charset="2"/>
              <a:buChar char="§"/>
              <a:defRPr/>
            </a:pPr>
            <a:r>
              <a:rPr lang="en-AU" sz="2200" dirty="0"/>
              <a:t>Appreciation in the company’s local currency causes a reduction in both cash inflows and outflows. </a:t>
            </a:r>
          </a:p>
          <a:p>
            <a:pPr marL="568325" lvl="2" indent="-342900" algn="just">
              <a:buFont typeface="Wingdings" panose="05000000000000000000" pitchFamily="2" charset="2"/>
              <a:buChar char="§"/>
              <a:defRPr/>
            </a:pPr>
            <a:r>
              <a:rPr lang="en-AU" sz="2200" dirty="0"/>
              <a:t>The impact on a company’s net cash flows will depend on whether the inflow transactions are affected more or less than the outflow transactions</a:t>
            </a:r>
          </a:p>
          <a:p>
            <a:pPr marL="0" lvl="1" indent="0">
              <a:buFont typeface="Arial" panose="020B0604020202020204" pitchFamily="34" charset="0"/>
              <a:buNone/>
              <a:defRPr/>
            </a:pPr>
            <a:r>
              <a:rPr lang="en-AU" sz="2400" b="1" dirty="0">
                <a:solidFill>
                  <a:srgbClr val="6585B9"/>
                </a:solidFill>
              </a:rPr>
              <a:t>Exposure to local currency depreciation</a:t>
            </a:r>
          </a:p>
          <a:p>
            <a:pPr marL="565150" lvl="2" indent="-342900" algn="just">
              <a:buFont typeface="Wingdings" panose="05000000000000000000" pitchFamily="2" charset="2"/>
              <a:buChar char="§"/>
              <a:defRPr/>
            </a:pPr>
            <a:r>
              <a:rPr lang="en-AU" sz="2200" dirty="0"/>
              <a:t>Depreciation of the company’s local currency causes an increase in both cash inflows and outflows</a:t>
            </a:r>
          </a:p>
          <a:p>
            <a:pPr marL="0" lvl="1" indent="0">
              <a:buFont typeface="Arial" panose="020B0604020202020204" pitchFamily="34" charset="0"/>
              <a:buNone/>
              <a:defRPr/>
            </a:pPr>
            <a:r>
              <a:rPr lang="en-AU" sz="2400" b="1" dirty="0">
                <a:solidFill>
                  <a:srgbClr val="6585B9"/>
                </a:solidFill>
              </a:rPr>
              <a:t>Economic Exposure of Domestic companies</a:t>
            </a:r>
          </a:p>
          <a:p>
            <a:pPr marL="565150" lvl="2" indent="-342900" algn="just">
              <a:buFont typeface="Wingdings" panose="05000000000000000000" pitchFamily="2" charset="2"/>
              <a:buChar char="§"/>
              <a:defRPr/>
            </a:pPr>
            <a:r>
              <a:rPr lang="en-AU" sz="2200" dirty="0"/>
              <a:t>E</a:t>
            </a:r>
            <a:r>
              <a:rPr lang="en-AU" sz="2200" dirty="0" err="1"/>
              <a:t>ven</a:t>
            </a:r>
            <a:r>
              <a:rPr lang="en-AU" sz="2200" dirty="0"/>
              <a:t> purely domestic companies are affected by economic exposure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a:extLst>
              <a:ext uri="{FF2B5EF4-FFF2-40B4-BE49-F238E27FC236}">
                <a16:creationId xmlns:a16="http://schemas.microsoft.com/office/drawing/2014/main" id="{C17AF219-A391-422E-A5BF-4D4335EA5245}"/>
              </a:ext>
            </a:extLst>
          </p:cNvPr>
          <p:cNvSpPr>
            <a:spLocks noGrp="1" noChangeArrowheads="1"/>
          </p:cNvSpPr>
          <p:nvPr>
            <p:ph type="title" idx="4294967295"/>
          </p:nvPr>
        </p:nvSpPr>
        <p:spPr bwMode="auto">
          <a:xfrm>
            <a:off x="702636" y="476672"/>
            <a:ext cx="7315200" cy="596900"/>
          </a:xfrm>
          <a:ln>
            <a:miter lim="800000"/>
            <a:headEnd/>
            <a:tailEnd/>
          </a:ln>
        </p:spPr>
        <p:txBody>
          <a:bodyPr/>
          <a:lstStyle/>
          <a:p>
            <a:pPr fontAlgn="auto">
              <a:spcAft>
                <a:spcPts val="0"/>
              </a:spcAft>
              <a:defRPr/>
            </a:pPr>
            <a:r>
              <a:rPr lang="en-AU" dirty="0">
                <a:solidFill>
                  <a:schemeClr val="bg2">
                    <a:lumMod val="50000"/>
                  </a:schemeClr>
                </a:solidFill>
                <a:ea typeface="+mj-ea"/>
              </a:rPr>
              <a:t>Economic Exposure</a:t>
            </a:r>
          </a:p>
        </p:txBody>
      </p:sp>
      <p:sp>
        <p:nvSpPr>
          <p:cNvPr id="2053" name="Rectangle 3">
            <a:extLst>
              <a:ext uri="{FF2B5EF4-FFF2-40B4-BE49-F238E27FC236}">
                <a16:creationId xmlns:a16="http://schemas.microsoft.com/office/drawing/2014/main" id="{CFE4C107-B2DF-4C81-ABDF-688278BF2A1A}"/>
              </a:ext>
            </a:extLst>
          </p:cNvPr>
          <p:cNvSpPr>
            <a:spLocks noGrp="1" noChangeArrowheads="1"/>
          </p:cNvSpPr>
          <p:nvPr>
            <p:ph type="body" idx="4294967295"/>
          </p:nvPr>
        </p:nvSpPr>
        <p:spPr>
          <a:xfrm>
            <a:off x="676875" y="1196752"/>
            <a:ext cx="7315200" cy="2160240"/>
          </a:xfrm>
          <a:ln>
            <a:miter lim="800000"/>
            <a:headEnd/>
            <a:tailEnd/>
          </a:ln>
        </p:spPr>
        <p:txBody>
          <a:bodyPr/>
          <a:lstStyle/>
          <a:p>
            <a:pPr marL="0" indent="0">
              <a:buFont typeface="Arial" panose="020B0604020202020204" pitchFamily="34" charset="0"/>
              <a:buNone/>
              <a:defRPr/>
            </a:pPr>
            <a:r>
              <a:rPr lang="en-AU" sz="2600" b="1" dirty="0">
                <a:solidFill>
                  <a:srgbClr val="6585B9"/>
                </a:solidFill>
              </a:rPr>
              <a:t>Measuring Economic Exposure</a:t>
            </a:r>
          </a:p>
          <a:p>
            <a:pPr>
              <a:buFont typeface="Wingdings" panose="05000000000000000000" pitchFamily="2" charset="2"/>
              <a:buChar char="§"/>
              <a:defRPr/>
            </a:pPr>
            <a:r>
              <a:rPr lang="en-AU" sz="2400" dirty="0">
                <a:solidFill>
                  <a:schemeClr val="tx2">
                    <a:lumMod val="60000"/>
                    <a:lumOff val="40000"/>
                  </a:schemeClr>
                </a:solidFill>
              </a:rPr>
              <a:t>Using sensitivity analysis </a:t>
            </a:r>
          </a:p>
          <a:p>
            <a:pPr algn="just">
              <a:buFont typeface="Wingdings" panose="05000000000000000000" pitchFamily="2" charset="2"/>
              <a:buChar char="§"/>
              <a:defRPr/>
            </a:pPr>
            <a:r>
              <a:rPr lang="en-AU" sz="2200" dirty="0"/>
              <a:t>Consider how sales and expense categories are affected by various exchange rate scenarios</a:t>
            </a:r>
          </a:p>
          <a:p>
            <a:pPr>
              <a:buFont typeface="Wingdings" panose="05000000000000000000" pitchFamily="2" charset="2"/>
              <a:buChar char="§"/>
              <a:defRPr/>
            </a:pPr>
            <a:r>
              <a:rPr lang="en-AU" sz="2400" dirty="0">
                <a:solidFill>
                  <a:schemeClr val="tx2">
                    <a:lumMod val="60000"/>
                    <a:lumOff val="40000"/>
                  </a:schemeClr>
                </a:solidFill>
              </a:rPr>
              <a:t>Use of regression analysis</a:t>
            </a:r>
          </a:p>
        </p:txBody>
      </p:sp>
      <p:graphicFrame>
        <p:nvGraphicFramePr>
          <p:cNvPr id="33796" name="Object 4">
            <a:extLst>
              <a:ext uri="{FF2B5EF4-FFF2-40B4-BE49-F238E27FC236}">
                <a16:creationId xmlns:a16="http://schemas.microsoft.com/office/drawing/2014/main" id="{3FC5B89F-9866-42D5-8A2F-004F1D229E0C}"/>
              </a:ext>
            </a:extLst>
          </p:cNvPr>
          <p:cNvGraphicFramePr>
            <a:graphicFrameLocks noChangeAspect="1"/>
          </p:cNvGraphicFramePr>
          <p:nvPr>
            <p:extLst>
              <p:ext uri="{D42A27DB-BD31-4B8C-83A1-F6EECF244321}">
                <p14:modId xmlns:p14="http://schemas.microsoft.com/office/powerpoint/2010/main" val="8137259"/>
              </p:ext>
            </p:extLst>
          </p:nvPr>
        </p:nvGraphicFramePr>
        <p:xfrm>
          <a:off x="2149475" y="3405981"/>
          <a:ext cx="4800600" cy="2979738"/>
        </p:xfrm>
        <a:graphic>
          <a:graphicData uri="http://schemas.openxmlformats.org/presentationml/2006/ole">
            <mc:AlternateContent xmlns:mc="http://schemas.openxmlformats.org/markup-compatibility/2006">
              <mc:Choice xmlns:v="urn:schemas-microsoft-com:vml" Requires="v">
                <p:oleObj spid="_x0000_s33832" name="Equation" r:id="rId3" imgW="2946400" imgH="1828800" progId="Equation.3">
                  <p:embed/>
                </p:oleObj>
              </mc:Choice>
              <mc:Fallback>
                <p:oleObj name="Equation" r:id="rId3" imgW="2946400" imgH="18288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9475" y="3405981"/>
                        <a:ext cx="4800600" cy="297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a:extLst>
              <a:ext uri="{FF2B5EF4-FFF2-40B4-BE49-F238E27FC236}">
                <a16:creationId xmlns:a16="http://schemas.microsoft.com/office/drawing/2014/main" id="{F1EB8DED-0A83-4192-8752-D2E920224C09}"/>
              </a:ext>
            </a:extLst>
          </p:cNvPr>
          <p:cNvSpPr>
            <a:spLocks noGrp="1" noChangeArrowheads="1"/>
          </p:cNvSpPr>
          <p:nvPr>
            <p:ph type="title" idx="4294967295"/>
          </p:nvPr>
        </p:nvSpPr>
        <p:spPr bwMode="auto">
          <a:xfrm>
            <a:off x="609600" y="333375"/>
            <a:ext cx="8534400" cy="1151409"/>
          </a:xfrm>
          <a:ln>
            <a:miter lim="800000"/>
            <a:headEnd/>
            <a:tailEnd/>
          </a:ln>
        </p:spPr>
        <p:txBody>
          <a:bodyPr>
            <a:normAutofit fontScale="90000"/>
          </a:bodyPr>
          <a:lstStyle/>
          <a:p>
            <a:pPr fontAlgn="auto">
              <a:spcAft>
                <a:spcPts val="0"/>
              </a:spcAft>
              <a:defRPr/>
            </a:pPr>
            <a:r>
              <a:rPr lang="en-AU" sz="2400" dirty="0">
                <a:solidFill>
                  <a:schemeClr val="bg2">
                    <a:lumMod val="50000"/>
                  </a:schemeClr>
                </a:solidFill>
                <a:ea typeface="+mj-ea"/>
              </a:rPr>
              <a:t>Estimated Sales and Expenses for Murray goulburn’s Australian and NZ Business Segments </a:t>
            </a:r>
            <a:r>
              <a:rPr lang="en-AU" sz="2000" dirty="0">
                <a:solidFill>
                  <a:schemeClr val="bg2">
                    <a:lumMod val="50000"/>
                  </a:schemeClr>
                </a:solidFill>
                <a:ea typeface="+mj-ea"/>
              </a:rPr>
              <a:t>(millions of currency units)</a:t>
            </a:r>
          </a:p>
        </p:txBody>
      </p:sp>
      <p:grpSp>
        <p:nvGrpSpPr>
          <p:cNvPr id="2" name="Group 6">
            <a:extLst>
              <a:ext uri="{FF2B5EF4-FFF2-40B4-BE49-F238E27FC236}">
                <a16:creationId xmlns:a16="http://schemas.microsoft.com/office/drawing/2014/main" id="{2B4D940F-72C5-449B-8D42-7F47988C985F}"/>
              </a:ext>
            </a:extLst>
          </p:cNvPr>
          <p:cNvGrpSpPr>
            <a:grpSpLocks noChangeAspect="1"/>
          </p:cNvGrpSpPr>
          <p:nvPr/>
        </p:nvGrpSpPr>
        <p:grpSpPr bwMode="auto">
          <a:xfrm>
            <a:off x="468313" y="2205038"/>
            <a:ext cx="8459787" cy="2428875"/>
            <a:chOff x="295" y="1389"/>
            <a:chExt cx="5329" cy="1530"/>
          </a:xfrm>
        </p:grpSpPr>
        <p:sp>
          <p:nvSpPr>
            <p:cNvPr id="3" name="AutoShape 5">
              <a:extLst>
                <a:ext uri="{FF2B5EF4-FFF2-40B4-BE49-F238E27FC236}">
                  <a16:creationId xmlns:a16="http://schemas.microsoft.com/office/drawing/2014/main" id="{29B5DEE3-D4B1-4BEF-B810-CF82E01895D5}"/>
                </a:ext>
              </a:extLst>
            </p:cNvPr>
            <p:cNvSpPr>
              <a:spLocks noChangeAspect="1" noChangeArrowheads="1" noTextEdit="1"/>
            </p:cNvSpPr>
            <p:nvPr/>
          </p:nvSpPr>
          <p:spPr bwMode="auto">
            <a:xfrm>
              <a:off x="295" y="1389"/>
              <a:ext cx="5329" cy="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34823" name="Picture 7">
              <a:extLst>
                <a:ext uri="{FF2B5EF4-FFF2-40B4-BE49-F238E27FC236}">
                  <a16:creationId xmlns:a16="http://schemas.microsoft.com/office/drawing/2014/main" id="{2C9CAF48-DA5F-4A64-B349-78144ECE35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 y="1389"/>
              <a:ext cx="5336" cy="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a:extLst>
              <a:ext uri="{FF2B5EF4-FFF2-40B4-BE49-F238E27FC236}">
                <a16:creationId xmlns:a16="http://schemas.microsoft.com/office/drawing/2014/main" id="{06AEAA7E-EF28-4B0D-AF8D-624ED5D3E7FE}"/>
              </a:ext>
            </a:extLst>
          </p:cNvPr>
          <p:cNvSpPr>
            <a:spLocks noGrp="1" noChangeArrowheads="1"/>
          </p:cNvSpPr>
          <p:nvPr>
            <p:ph type="title" idx="4294967295"/>
          </p:nvPr>
        </p:nvSpPr>
        <p:spPr bwMode="auto">
          <a:xfrm>
            <a:off x="28575" y="513556"/>
            <a:ext cx="9115425" cy="649287"/>
          </a:xfrm>
          <a:ln>
            <a:miter lim="800000"/>
            <a:headEnd/>
            <a:tailEnd/>
          </a:ln>
        </p:spPr>
        <p:txBody>
          <a:bodyPr>
            <a:normAutofit fontScale="90000"/>
          </a:bodyPr>
          <a:lstStyle/>
          <a:p>
            <a:pPr fontAlgn="auto">
              <a:spcAft>
                <a:spcPts val="0"/>
              </a:spcAft>
              <a:defRPr/>
            </a:pPr>
            <a:r>
              <a:rPr lang="en-AU" sz="2400" dirty="0">
                <a:solidFill>
                  <a:schemeClr val="bg2">
                    <a:lumMod val="50000"/>
                  </a:schemeClr>
                </a:solidFill>
                <a:ea typeface="+mj-ea"/>
              </a:rPr>
              <a:t>Impact of Possible Exchange Rates on Cash Flows of Murray </a:t>
            </a:r>
            <a:r>
              <a:rPr lang="en-AU" sz="2400" dirty="0" err="1">
                <a:solidFill>
                  <a:schemeClr val="bg2">
                    <a:lumMod val="50000"/>
                  </a:schemeClr>
                </a:solidFill>
                <a:ea typeface="+mj-ea"/>
              </a:rPr>
              <a:t>goulburn</a:t>
            </a:r>
            <a:r>
              <a:rPr lang="en-AU" sz="2400" dirty="0">
                <a:solidFill>
                  <a:schemeClr val="bg2">
                    <a:lumMod val="50000"/>
                  </a:schemeClr>
                </a:solidFill>
                <a:ea typeface="+mj-ea"/>
              </a:rPr>
              <a:t> Coop. </a:t>
            </a:r>
            <a:br>
              <a:rPr lang="en-AU" sz="2400" dirty="0">
                <a:solidFill>
                  <a:schemeClr val="bg2">
                    <a:lumMod val="50000"/>
                  </a:schemeClr>
                </a:solidFill>
                <a:ea typeface="+mj-ea"/>
              </a:rPr>
            </a:br>
            <a:r>
              <a:rPr lang="en-AU" sz="2000" dirty="0">
                <a:solidFill>
                  <a:schemeClr val="bg2">
                    <a:lumMod val="50000"/>
                  </a:schemeClr>
                </a:solidFill>
                <a:ea typeface="+mj-ea"/>
              </a:rPr>
              <a:t>(millions of currency units)</a:t>
            </a:r>
          </a:p>
        </p:txBody>
      </p:sp>
      <p:pic>
        <p:nvPicPr>
          <p:cNvPr id="35843" name="Picture 1" descr="Screen Clipping">
            <a:extLst>
              <a:ext uri="{FF2B5EF4-FFF2-40B4-BE49-F238E27FC236}">
                <a16:creationId xmlns:a16="http://schemas.microsoft.com/office/drawing/2014/main" id="{9A12C9C7-4AB4-460B-B577-90E67B060BA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7512" y="1484784"/>
            <a:ext cx="8280400" cy="507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a:extLst>
              <a:ext uri="{FF2B5EF4-FFF2-40B4-BE49-F238E27FC236}">
                <a16:creationId xmlns:a16="http://schemas.microsoft.com/office/drawing/2014/main" id="{2F67A1A4-704E-4352-9479-5E99E82EDC4B}"/>
              </a:ext>
            </a:extLst>
          </p:cNvPr>
          <p:cNvSpPr>
            <a:spLocks noGrp="1" noChangeArrowheads="1"/>
          </p:cNvSpPr>
          <p:nvPr>
            <p:ph type="title" idx="4294967295"/>
          </p:nvPr>
        </p:nvSpPr>
        <p:spPr bwMode="auto">
          <a:xfrm>
            <a:off x="915516" y="114883"/>
            <a:ext cx="7315200" cy="838200"/>
          </a:xfrm>
          <a:ln>
            <a:miter lim="800000"/>
            <a:headEnd/>
            <a:tailEnd/>
          </a:ln>
        </p:spPr>
        <p:txBody>
          <a:bodyPr/>
          <a:lstStyle/>
          <a:p>
            <a:pPr fontAlgn="auto">
              <a:spcAft>
                <a:spcPts val="0"/>
              </a:spcAft>
              <a:defRPr/>
            </a:pPr>
            <a:r>
              <a:rPr lang="en-AU" dirty="0">
                <a:solidFill>
                  <a:schemeClr val="bg2">
                    <a:lumMod val="50000"/>
                  </a:schemeClr>
                </a:solidFill>
                <a:ea typeface="+mj-ea"/>
              </a:rPr>
              <a:t>Translation Exposure</a:t>
            </a:r>
          </a:p>
        </p:txBody>
      </p:sp>
      <p:sp>
        <p:nvSpPr>
          <p:cNvPr id="36868" name="Rectangle 3">
            <a:extLst>
              <a:ext uri="{FF2B5EF4-FFF2-40B4-BE49-F238E27FC236}">
                <a16:creationId xmlns:a16="http://schemas.microsoft.com/office/drawing/2014/main" id="{E5847833-D3AC-4C12-8D70-9BD888B2AECB}"/>
              </a:ext>
            </a:extLst>
          </p:cNvPr>
          <p:cNvSpPr>
            <a:spLocks noGrp="1" noChangeArrowheads="1"/>
          </p:cNvSpPr>
          <p:nvPr>
            <p:ph type="body" idx="4294967295"/>
          </p:nvPr>
        </p:nvSpPr>
        <p:spPr>
          <a:xfrm>
            <a:off x="685800" y="981075"/>
            <a:ext cx="7774632" cy="5111750"/>
          </a:xfrm>
        </p:spPr>
        <p:txBody>
          <a:bodyPr>
            <a:normAutofit fontScale="92500"/>
          </a:bodyPr>
          <a:lstStyle/>
          <a:p>
            <a:pPr marL="0" indent="0" algn="just">
              <a:buFont typeface="Arial" charset="0"/>
              <a:buNone/>
              <a:defRPr/>
            </a:pPr>
            <a:r>
              <a:rPr lang="en-AU" altLang="en-US" sz="2800" b="1" dirty="0">
                <a:latin typeface="Arial" charset="0"/>
                <a:cs typeface="Arial" charset="0"/>
              </a:rPr>
              <a:t>Definition</a:t>
            </a:r>
            <a:r>
              <a:rPr lang="en-AU" altLang="en-US" sz="2800" dirty="0">
                <a:latin typeface="Arial" charset="0"/>
                <a:cs typeface="Arial" charset="0"/>
              </a:rPr>
              <a:t>: The exposure of the MNC’s consolidated financial statements to exchange rate fluctuations.</a:t>
            </a:r>
          </a:p>
          <a:p>
            <a:pPr marL="0" indent="0" algn="just">
              <a:buFont typeface="Arial" charset="0"/>
              <a:buNone/>
              <a:defRPr/>
            </a:pPr>
            <a:r>
              <a:rPr lang="en-AU" altLang="en-US" sz="2600" b="1" dirty="0">
                <a:solidFill>
                  <a:srgbClr val="0070C0"/>
                </a:solidFill>
              </a:rPr>
              <a:t>Determinants of translation exposure:</a:t>
            </a:r>
          </a:p>
          <a:p>
            <a:pPr marL="347663" lvl="1" indent="-347663" algn="just">
              <a:buFont typeface="Wingdings" pitchFamily="2" charset="2"/>
              <a:buChar char="§"/>
              <a:defRPr/>
            </a:pPr>
            <a:r>
              <a:rPr lang="en-AU" altLang="en-US" sz="2400" dirty="0">
                <a:solidFill>
                  <a:schemeClr val="tx2">
                    <a:lumMod val="60000"/>
                    <a:lumOff val="40000"/>
                  </a:schemeClr>
                </a:solidFill>
              </a:rPr>
              <a:t>Proportion of business by foreign subsidiaries: </a:t>
            </a:r>
            <a:r>
              <a:rPr lang="en-AU" altLang="en-US" sz="2400" dirty="0">
                <a:latin typeface="Arial" charset="0"/>
                <a:cs typeface="Arial" charset="0"/>
              </a:rPr>
              <a:t>The greater the percentage of an MNC’s business conducted by its foreign subsidiaries, the larger the percentage of a given financial statement item that is susceptible to translation exposure</a:t>
            </a:r>
          </a:p>
          <a:p>
            <a:pPr marL="347663" lvl="1" indent="-347663" algn="just">
              <a:buFont typeface="Wingdings" pitchFamily="2" charset="2"/>
              <a:buChar char="§"/>
              <a:defRPr/>
            </a:pPr>
            <a:r>
              <a:rPr lang="en-AU" altLang="en-US" sz="2400" dirty="0">
                <a:solidFill>
                  <a:schemeClr val="tx2">
                    <a:lumMod val="60000"/>
                    <a:lumOff val="40000"/>
                  </a:schemeClr>
                </a:solidFill>
              </a:rPr>
              <a:t>Locations of foreign subsidiaries:</a:t>
            </a:r>
            <a:r>
              <a:rPr lang="en-AU" altLang="en-US" sz="2400" b="1" dirty="0">
                <a:solidFill>
                  <a:srgbClr val="6585B9"/>
                </a:solidFill>
                <a:latin typeface="Arial" charset="0"/>
                <a:cs typeface="Arial" charset="0"/>
              </a:rPr>
              <a:t> </a:t>
            </a:r>
            <a:r>
              <a:rPr lang="en-AU" altLang="en-US" sz="2400" dirty="0">
                <a:latin typeface="Arial" charset="0"/>
                <a:cs typeface="Arial" charset="0"/>
              </a:rPr>
              <a:t>Location can also influence the degree of translation exposure because the financial statement items of each subsidiary are typically measured by the respective subsidiary’s home currency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a:extLst>
              <a:ext uri="{FF2B5EF4-FFF2-40B4-BE49-F238E27FC236}">
                <a16:creationId xmlns:a16="http://schemas.microsoft.com/office/drawing/2014/main" id="{0D20191D-7798-410F-82C7-3D849C4CAC13}"/>
              </a:ext>
            </a:extLst>
          </p:cNvPr>
          <p:cNvSpPr>
            <a:spLocks noGrp="1" noChangeArrowheads="1"/>
          </p:cNvSpPr>
          <p:nvPr>
            <p:ph type="title" idx="4294967295"/>
          </p:nvPr>
        </p:nvSpPr>
        <p:spPr bwMode="auto">
          <a:xfrm>
            <a:off x="685800" y="115888"/>
            <a:ext cx="8305800" cy="792162"/>
          </a:xfrm>
          <a:ln>
            <a:miter lim="800000"/>
            <a:headEnd/>
            <a:tailEnd/>
          </a:ln>
        </p:spPr>
        <p:txBody>
          <a:bodyPr/>
          <a:lstStyle/>
          <a:p>
            <a:pPr fontAlgn="auto">
              <a:spcAft>
                <a:spcPts val="0"/>
              </a:spcAft>
              <a:defRPr/>
            </a:pPr>
            <a:r>
              <a:rPr lang="en-AU" dirty="0">
                <a:solidFill>
                  <a:schemeClr val="bg2">
                    <a:lumMod val="50000"/>
                  </a:schemeClr>
                </a:solidFill>
                <a:ea typeface="+mj-ea"/>
              </a:rPr>
              <a:t>Translation Exposure</a:t>
            </a:r>
          </a:p>
        </p:txBody>
      </p:sp>
      <p:sp>
        <p:nvSpPr>
          <p:cNvPr id="31748" name="Rectangle 3">
            <a:extLst>
              <a:ext uri="{FF2B5EF4-FFF2-40B4-BE49-F238E27FC236}">
                <a16:creationId xmlns:a16="http://schemas.microsoft.com/office/drawing/2014/main" id="{368C78D7-E63C-4C78-ADCC-DE2F1185F5F5}"/>
              </a:ext>
            </a:extLst>
          </p:cNvPr>
          <p:cNvSpPr>
            <a:spLocks noGrp="1" noChangeArrowheads="1"/>
          </p:cNvSpPr>
          <p:nvPr>
            <p:ph type="body" idx="4294967295"/>
          </p:nvPr>
        </p:nvSpPr>
        <p:spPr>
          <a:xfrm>
            <a:off x="685800" y="1219200"/>
            <a:ext cx="7774632" cy="4953000"/>
          </a:xfrm>
          <a:ln>
            <a:miter lim="800000"/>
            <a:headEnd/>
            <a:tailEnd/>
          </a:ln>
        </p:spPr>
        <p:txBody>
          <a:bodyPr/>
          <a:lstStyle/>
          <a:p>
            <a:pPr marL="0" indent="0" algn="just">
              <a:buFont typeface="Arial" panose="020B0604020202020204" pitchFamily="34" charset="0"/>
              <a:buNone/>
              <a:defRPr/>
            </a:pPr>
            <a:r>
              <a:rPr lang="en-AU" sz="2600" b="1" dirty="0">
                <a:solidFill>
                  <a:srgbClr val="0070C0"/>
                </a:solidFill>
              </a:rPr>
              <a:t>Determinants of translation exposure</a:t>
            </a:r>
            <a:endParaRPr lang="en-AU" sz="2600" dirty="0">
              <a:solidFill>
                <a:srgbClr val="0070C0"/>
              </a:solidFill>
            </a:endParaRPr>
          </a:p>
          <a:p>
            <a:pPr algn="just">
              <a:buFont typeface="Wingdings" panose="05000000000000000000" pitchFamily="2" charset="2"/>
              <a:buChar char="§"/>
              <a:defRPr/>
            </a:pPr>
            <a:r>
              <a:rPr lang="en-AU" sz="2400" dirty="0">
                <a:solidFill>
                  <a:schemeClr val="tx2">
                    <a:lumMod val="60000"/>
                    <a:lumOff val="40000"/>
                  </a:schemeClr>
                </a:solidFill>
              </a:rPr>
              <a:t>Accounting Methods:</a:t>
            </a:r>
            <a:r>
              <a:rPr lang="en-AU" sz="2400" b="1" dirty="0">
                <a:solidFill>
                  <a:srgbClr val="6585B9"/>
                </a:solidFill>
              </a:rPr>
              <a:t> </a:t>
            </a:r>
            <a:r>
              <a:rPr lang="en-AU" sz="2400" dirty="0"/>
              <a:t>MNC translation exposure  is affected by accounting procedures, many of which are based on </a:t>
            </a:r>
            <a:r>
              <a:rPr lang="en-AU" sz="2400" b="1" dirty="0"/>
              <a:t>AASB 121</a:t>
            </a:r>
            <a:endParaRPr lang="en-AU" sz="2800" dirty="0"/>
          </a:p>
          <a:p>
            <a:pPr marL="566738" indent="-231775" algn="just">
              <a:buFont typeface="Wingdings" panose="05000000000000000000" pitchFamily="2" charset="2"/>
              <a:buChar char="§"/>
              <a:defRPr/>
            </a:pPr>
            <a:r>
              <a:rPr lang="en-AU" sz="2200" dirty="0"/>
              <a:t>The functional currency of an entity is the currency of the economic environment in which the entity operates</a:t>
            </a:r>
          </a:p>
          <a:p>
            <a:pPr marL="566738" indent="-231775" algn="just">
              <a:buFont typeface="Wingdings" panose="05000000000000000000" pitchFamily="2" charset="2"/>
              <a:buChar char="§"/>
              <a:defRPr/>
            </a:pPr>
            <a:r>
              <a:rPr lang="en-AU" sz="2200" dirty="0"/>
              <a:t>The current exchange rate as of the reporting date is used to translate the assets and liabilities of a foreign entity from its functional currency into the reporting currency</a:t>
            </a:r>
          </a:p>
          <a:p>
            <a:pPr marL="566738" indent="-231775" algn="just">
              <a:buFont typeface="Wingdings" panose="05000000000000000000" pitchFamily="2" charset="2"/>
              <a:buChar char="§"/>
              <a:defRPr/>
            </a:pPr>
            <a:endParaRPr lang="en-AU" sz="2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a:extLst>
              <a:ext uri="{FF2B5EF4-FFF2-40B4-BE49-F238E27FC236}">
                <a16:creationId xmlns:a16="http://schemas.microsoft.com/office/drawing/2014/main" id="{51D0C674-D862-4DCE-A67F-25E73AE9A290}"/>
              </a:ext>
            </a:extLst>
          </p:cNvPr>
          <p:cNvSpPr>
            <a:spLocks noGrp="1" noChangeArrowheads="1"/>
          </p:cNvSpPr>
          <p:nvPr>
            <p:ph type="title" idx="4294967295"/>
          </p:nvPr>
        </p:nvSpPr>
        <p:spPr bwMode="auto">
          <a:xfrm>
            <a:off x="384212" y="228536"/>
            <a:ext cx="8305800" cy="792162"/>
          </a:xfrm>
          <a:ln>
            <a:miter lim="800000"/>
            <a:headEnd/>
            <a:tailEnd/>
          </a:ln>
        </p:spPr>
        <p:txBody>
          <a:bodyPr/>
          <a:lstStyle/>
          <a:p>
            <a:pPr fontAlgn="auto">
              <a:spcAft>
                <a:spcPts val="0"/>
              </a:spcAft>
              <a:defRPr/>
            </a:pPr>
            <a:r>
              <a:rPr lang="en-AU" dirty="0">
                <a:solidFill>
                  <a:schemeClr val="bg2">
                    <a:lumMod val="50000"/>
                  </a:schemeClr>
                </a:solidFill>
                <a:ea typeface="+mj-ea"/>
              </a:rPr>
              <a:t>Translation Exposure</a:t>
            </a:r>
          </a:p>
        </p:txBody>
      </p:sp>
      <p:sp>
        <p:nvSpPr>
          <p:cNvPr id="33796" name="Rectangle 3">
            <a:extLst>
              <a:ext uri="{FF2B5EF4-FFF2-40B4-BE49-F238E27FC236}">
                <a16:creationId xmlns:a16="http://schemas.microsoft.com/office/drawing/2014/main" id="{8B62E4C4-455A-4A1D-A225-F3E8EC2CB84F}"/>
              </a:ext>
            </a:extLst>
          </p:cNvPr>
          <p:cNvSpPr>
            <a:spLocks noGrp="1" noChangeArrowheads="1"/>
          </p:cNvSpPr>
          <p:nvPr>
            <p:ph type="body" idx="4294967295"/>
          </p:nvPr>
        </p:nvSpPr>
        <p:spPr>
          <a:xfrm>
            <a:off x="685800" y="1124744"/>
            <a:ext cx="7702624" cy="5356225"/>
          </a:xfrm>
          <a:ln>
            <a:miter lim="800000"/>
            <a:headEnd/>
            <a:tailEnd/>
          </a:ln>
        </p:spPr>
        <p:txBody>
          <a:bodyPr>
            <a:normAutofit lnSpcReduction="10000"/>
          </a:bodyPr>
          <a:lstStyle/>
          <a:p>
            <a:pPr marL="0" indent="0" algn="just">
              <a:buFont typeface="Arial" panose="020B0604020202020204" pitchFamily="34" charset="0"/>
              <a:buNone/>
              <a:defRPr/>
            </a:pPr>
            <a:r>
              <a:rPr lang="en-AU" sz="2600" b="1" dirty="0">
                <a:solidFill>
                  <a:srgbClr val="0070C0"/>
                </a:solidFill>
              </a:rPr>
              <a:t>Determinants of translation exposure</a:t>
            </a:r>
            <a:endParaRPr lang="en-AU" sz="2600" dirty="0">
              <a:solidFill>
                <a:srgbClr val="0070C0"/>
              </a:solidFill>
            </a:endParaRPr>
          </a:p>
          <a:p>
            <a:pPr algn="just">
              <a:buFont typeface="Wingdings" panose="05000000000000000000" pitchFamily="2" charset="2"/>
              <a:buChar char="§"/>
              <a:defRPr/>
            </a:pPr>
            <a:r>
              <a:rPr lang="en-AU" sz="2400" dirty="0">
                <a:solidFill>
                  <a:schemeClr val="tx2">
                    <a:lumMod val="60000"/>
                    <a:lumOff val="40000"/>
                  </a:schemeClr>
                </a:solidFill>
              </a:rPr>
              <a:t>Accounting Methods</a:t>
            </a:r>
          </a:p>
          <a:p>
            <a:pPr marL="465138" indent="-246063" algn="just">
              <a:spcAft>
                <a:spcPts val="1200"/>
              </a:spcAft>
              <a:buFont typeface="Wingdings" panose="05000000000000000000" pitchFamily="2" charset="2"/>
              <a:buChar char="§"/>
              <a:defRPr/>
            </a:pPr>
            <a:r>
              <a:rPr lang="en-AU" sz="2200" dirty="0"/>
              <a:t>The weighted average exchange rate over the relevant period is used to translate revenue, expenses, and gains and losses of a foreign entity from its functional currency into the reporting currency</a:t>
            </a:r>
          </a:p>
          <a:p>
            <a:pPr marL="465138" indent="-246063" algn="just">
              <a:spcAft>
                <a:spcPts val="1200"/>
              </a:spcAft>
              <a:buFont typeface="Wingdings" panose="05000000000000000000" pitchFamily="2" charset="2"/>
              <a:buChar char="§"/>
              <a:defRPr/>
            </a:pPr>
            <a:r>
              <a:rPr lang="en-AU" sz="2200" dirty="0"/>
              <a:t>Translated income gains or losses due to changes in foreign currency values are not recognised in current net income but are reported as a second component of stockholder’s equity; an exception to this rule is a foreign entity located in a country with high inflation</a:t>
            </a:r>
          </a:p>
          <a:p>
            <a:pPr marL="465138" indent="-246063" algn="just">
              <a:buFont typeface="Wingdings" panose="05000000000000000000" pitchFamily="2" charset="2"/>
              <a:buChar char="§"/>
              <a:defRPr/>
            </a:pPr>
            <a:r>
              <a:rPr lang="en-AU" sz="2200" dirty="0"/>
              <a:t>Realised income gains or losses due to foreign currency transactions are recorded in current net income, although there are some exceptions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a:extLst>
              <a:ext uri="{FF2B5EF4-FFF2-40B4-BE49-F238E27FC236}">
                <a16:creationId xmlns:a16="http://schemas.microsoft.com/office/drawing/2014/main" id="{819E359F-F9C6-4CCD-9A90-5A20A4C2DFA8}"/>
              </a:ext>
            </a:extLst>
          </p:cNvPr>
          <p:cNvSpPr>
            <a:spLocks noGrp="1" noChangeArrowheads="1"/>
          </p:cNvSpPr>
          <p:nvPr>
            <p:ph type="title" idx="4294967295"/>
          </p:nvPr>
        </p:nvSpPr>
        <p:spPr bwMode="auto">
          <a:xfrm>
            <a:off x="685800" y="260350"/>
            <a:ext cx="8305800" cy="647700"/>
          </a:xfrm>
          <a:ln>
            <a:miter lim="800000"/>
            <a:headEnd/>
            <a:tailEnd/>
          </a:ln>
        </p:spPr>
        <p:txBody>
          <a:bodyPr/>
          <a:lstStyle/>
          <a:p>
            <a:pPr fontAlgn="auto">
              <a:spcAft>
                <a:spcPts val="0"/>
              </a:spcAft>
              <a:defRPr/>
            </a:pPr>
            <a:r>
              <a:rPr lang="en-AU" dirty="0">
                <a:solidFill>
                  <a:schemeClr val="bg2">
                    <a:lumMod val="50000"/>
                  </a:schemeClr>
                </a:solidFill>
                <a:ea typeface="+mj-ea"/>
              </a:rPr>
              <a:t>Translation Exposure</a:t>
            </a:r>
          </a:p>
        </p:txBody>
      </p:sp>
      <p:sp>
        <p:nvSpPr>
          <p:cNvPr id="32772" name="Rectangle 3">
            <a:extLst>
              <a:ext uri="{FF2B5EF4-FFF2-40B4-BE49-F238E27FC236}">
                <a16:creationId xmlns:a16="http://schemas.microsoft.com/office/drawing/2014/main" id="{17B23B7A-D11F-40FE-81D4-24163DF3CDAE}"/>
              </a:ext>
            </a:extLst>
          </p:cNvPr>
          <p:cNvSpPr>
            <a:spLocks noGrp="1" noChangeArrowheads="1"/>
          </p:cNvSpPr>
          <p:nvPr>
            <p:ph type="body" idx="4294967295"/>
          </p:nvPr>
        </p:nvSpPr>
        <p:spPr>
          <a:xfrm>
            <a:off x="587375" y="1052513"/>
            <a:ext cx="7945065" cy="4665662"/>
          </a:xfrm>
          <a:ln>
            <a:miter lim="800000"/>
            <a:headEnd/>
            <a:tailEnd/>
          </a:ln>
        </p:spPr>
        <p:txBody>
          <a:bodyPr>
            <a:normAutofit fontScale="92500"/>
          </a:bodyPr>
          <a:lstStyle/>
          <a:p>
            <a:pPr marL="0" indent="0" algn="just">
              <a:buFont typeface="Arial" panose="020B0604020202020204" pitchFamily="34" charset="0"/>
              <a:buNone/>
              <a:defRPr/>
            </a:pPr>
            <a:r>
              <a:rPr lang="en-AU" sz="2300" b="1" dirty="0">
                <a:solidFill>
                  <a:srgbClr val="6585B9"/>
                </a:solidFill>
              </a:rPr>
              <a:t>Exposure of an MNC’s Stock Price to Translation Effects</a:t>
            </a:r>
          </a:p>
          <a:p>
            <a:pPr marL="290513" indent="-290513" algn="just">
              <a:buFont typeface="Wingdings" panose="05000000000000000000" pitchFamily="2" charset="2"/>
              <a:buChar char="§"/>
              <a:defRPr/>
            </a:pPr>
            <a:r>
              <a:rPr lang="en-AU" sz="2300" dirty="0"/>
              <a:t>Because an MNC’s translation exposure affects its consolidated earnings, it can affect the MNC’s valuation.</a:t>
            </a:r>
          </a:p>
          <a:p>
            <a:pPr marL="290513" indent="-290513" algn="just">
              <a:buFont typeface="Wingdings" panose="05000000000000000000" pitchFamily="2" charset="2"/>
              <a:buChar char="§"/>
              <a:defRPr/>
            </a:pPr>
            <a:r>
              <a:rPr lang="en-AU" sz="2400" dirty="0">
                <a:solidFill>
                  <a:schemeClr val="tx2">
                    <a:lumMod val="60000"/>
                    <a:lumOff val="40000"/>
                  </a:schemeClr>
                </a:solidFill>
              </a:rPr>
              <a:t>Signals that complement translation effects: </a:t>
            </a:r>
          </a:p>
          <a:p>
            <a:pPr marL="290513" indent="-290513" algn="just">
              <a:buFont typeface="Wingdings" panose="05000000000000000000" pitchFamily="2" charset="2"/>
              <a:buChar char="§"/>
              <a:defRPr/>
            </a:pPr>
            <a:r>
              <a:rPr lang="en-AU" sz="2300" dirty="0"/>
              <a:t>exchange rate conditions that cause a translation effect can also signal changes in expected cash flows in future years.</a:t>
            </a:r>
          </a:p>
          <a:p>
            <a:pPr marL="290513" indent="-290513" algn="just">
              <a:buFont typeface="Wingdings" panose="05000000000000000000" pitchFamily="2" charset="2"/>
              <a:buChar char="§"/>
              <a:defRPr/>
            </a:pPr>
            <a:r>
              <a:rPr lang="en-AU" sz="2300" dirty="0"/>
              <a:t>Such changes could also influence the stock price.</a:t>
            </a:r>
          </a:p>
          <a:p>
            <a:pPr marL="290513" indent="-290513" algn="just">
              <a:buFont typeface="Wingdings" panose="05000000000000000000" pitchFamily="2" charset="2"/>
              <a:buChar char="§"/>
              <a:defRPr/>
            </a:pPr>
            <a:r>
              <a:rPr lang="en-AU" sz="2400" dirty="0">
                <a:solidFill>
                  <a:schemeClr val="tx2">
                    <a:lumMod val="60000"/>
                    <a:lumOff val="40000"/>
                  </a:schemeClr>
                </a:solidFill>
              </a:rPr>
              <a:t>Exposure of managerial compensation to translation effects:</a:t>
            </a:r>
            <a:r>
              <a:rPr lang="en-AU" sz="2300" b="1" dirty="0"/>
              <a:t> </a:t>
            </a:r>
          </a:p>
          <a:p>
            <a:pPr marL="290513" indent="-290513" algn="just">
              <a:buFont typeface="Wingdings" panose="05000000000000000000" pitchFamily="2" charset="2"/>
              <a:buChar char="§"/>
              <a:defRPr/>
            </a:pPr>
            <a:r>
              <a:rPr lang="en-AU" sz="2300" dirty="0"/>
              <a:t>Since an MNC’s stock may be subject to translation effects and since managerial compensation is often tied to the MNC’s stock price, it follows that managerial compensation is affected by translation effects.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2440</TotalTime>
  <Words>1361</Words>
  <Application>Microsoft Office PowerPoint</Application>
  <PresentationFormat>On-screen Show (4:3)</PresentationFormat>
  <Paragraphs>117</Paragraphs>
  <Slides>27</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4" baseType="lpstr">
      <vt:lpstr>MS PGothic</vt:lpstr>
      <vt:lpstr>MS PGothic</vt:lpstr>
      <vt:lpstr>Arial</vt:lpstr>
      <vt:lpstr>Calibri</vt:lpstr>
      <vt:lpstr>Wingdings</vt:lpstr>
      <vt:lpstr>Office Theme</vt:lpstr>
      <vt:lpstr>Equation</vt:lpstr>
      <vt:lpstr>Lecture 6</vt:lpstr>
      <vt:lpstr>Relevance of Exchange Rate Risk</vt:lpstr>
      <vt:lpstr>PowerPoint Presentation</vt:lpstr>
      <vt:lpstr>Relevance of Exchange Rate Risk</vt:lpstr>
      <vt:lpstr>PowerPoint Presentation</vt:lpstr>
      <vt:lpstr>Transaction Exposure</vt:lpstr>
      <vt:lpstr>Consolidated Net Cash Flow Assessment of Lorna Jane Co.</vt:lpstr>
      <vt:lpstr>Estimating the Range of Net Inflows or Outflows for LORNA Jane Co.</vt:lpstr>
      <vt:lpstr>TRANSACTION Exposure</vt:lpstr>
      <vt:lpstr>Standard Deviation of Exchange Rate Movements Based on Quarterly Exchange Rates, 2007–2012</vt:lpstr>
      <vt:lpstr>Correlations among Movements in Quarterly Exchange Rates</vt:lpstr>
      <vt:lpstr>Shift In Currency Volatility During The Financial Crisis</vt:lpstr>
      <vt:lpstr>TRANSACTION Exposure</vt:lpstr>
      <vt:lpstr>Impact of Cash Flow and Correlation Conditions on an MNC’s Exposure</vt:lpstr>
      <vt:lpstr>Transaction Exposure</vt:lpstr>
      <vt:lpstr>Transaction Exposure</vt:lpstr>
      <vt:lpstr>Transaction Exposure</vt:lpstr>
      <vt:lpstr>Spreadsheet Analysis Used to Apply Value-at-Risk</vt:lpstr>
      <vt:lpstr>Transaction Exposure</vt:lpstr>
      <vt:lpstr>Economic Exposure</vt:lpstr>
      <vt:lpstr>Economic Exposure</vt:lpstr>
      <vt:lpstr>Estimated Sales and Expenses for Murray goulburn’s Australian and NZ Business Segments (millions of currency units)</vt:lpstr>
      <vt:lpstr>Impact of Possible Exchange Rates on Cash Flows of Murray goulburn Coop.  (millions of currency units)</vt:lpstr>
      <vt:lpstr>Translation Exposure</vt:lpstr>
      <vt:lpstr>Translation Exposure</vt:lpstr>
      <vt:lpstr>Translation Exposure</vt:lpstr>
      <vt:lpstr>Translation Exposure</vt:lpstr>
    </vt:vector>
  </TitlesOfParts>
  <Company>Cengage Learning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Donna Beaty</dc:creator>
  <cp:lastModifiedBy>r.dissan@outlook.com</cp:lastModifiedBy>
  <cp:revision>113</cp:revision>
  <dcterms:created xsi:type="dcterms:W3CDTF">2012-01-25T00:12:06Z</dcterms:created>
  <dcterms:modified xsi:type="dcterms:W3CDTF">2019-02-18T05:11:15Z</dcterms:modified>
</cp:coreProperties>
</file>